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5143500" cx="9144000"/>
  <p:notesSz cx="6858000" cy="9144000"/>
  <p:embeddedFontLst>
    <p:embeddedFont>
      <p:font typeface="Roboto"/>
      <p:regular r:id="rId47"/>
      <p:bold r:id="rId48"/>
      <p:italic r:id="rId49"/>
      <p:boldItalic r:id="rId50"/>
    </p:embeddedFont>
    <p:embeddedFont>
      <p:font typeface="Merriweather"/>
      <p:regular r:id="rId51"/>
      <p:bold r:id="rId52"/>
      <p:italic r:id="rId53"/>
      <p:boldItalic r:id="rId54"/>
    </p:embeddedFont>
    <p:embeddedFont>
      <p:font typeface="Gill Sans"/>
      <p:regular r:id="rId55"/>
      <p:bold r:id="rId56"/>
    </p:embeddedFont>
    <p:embeddedFont>
      <p:font typeface="Open Sans Light"/>
      <p:regular r:id="rId57"/>
      <p:bold r:id="rId58"/>
      <p:italic r:id="rId59"/>
      <p:boldItalic r:id="rId60"/>
    </p:embeddedFon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6.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Light-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erriweather-regular.fntdata"/><Relationship Id="rId50" Type="http://schemas.openxmlformats.org/officeDocument/2006/relationships/font" Target="fonts/Roboto-boldItalic.fntdata"/><Relationship Id="rId53" Type="http://schemas.openxmlformats.org/officeDocument/2006/relationships/font" Target="fonts/Merriweather-italic.fntdata"/><Relationship Id="rId52" Type="http://schemas.openxmlformats.org/officeDocument/2006/relationships/font" Target="fonts/Merriweather-bold.fntdata"/><Relationship Id="rId11" Type="http://schemas.openxmlformats.org/officeDocument/2006/relationships/slide" Target="slides/slide7.xml"/><Relationship Id="rId55" Type="http://schemas.openxmlformats.org/officeDocument/2006/relationships/font" Target="fonts/GillSans-regular.fntdata"/><Relationship Id="rId10" Type="http://schemas.openxmlformats.org/officeDocument/2006/relationships/slide" Target="slides/slide6.xml"/><Relationship Id="rId54" Type="http://schemas.openxmlformats.org/officeDocument/2006/relationships/font" Target="fonts/Merriweather-boldItalic.fntdata"/><Relationship Id="rId13" Type="http://schemas.openxmlformats.org/officeDocument/2006/relationships/slide" Target="slides/slide9.xml"/><Relationship Id="rId57" Type="http://schemas.openxmlformats.org/officeDocument/2006/relationships/font" Target="fonts/OpenSansLight-regular.fntdata"/><Relationship Id="rId12" Type="http://schemas.openxmlformats.org/officeDocument/2006/relationships/slide" Target="slides/slide8.xml"/><Relationship Id="rId56" Type="http://schemas.openxmlformats.org/officeDocument/2006/relationships/font" Target="fonts/GillSans-bold.fntdata"/><Relationship Id="rId15" Type="http://schemas.openxmlformats.org/officeDocument/2006/relationships/slide" Target="slides/slide11.xml"/><Relationship Id="rId59" Type="http://schemas.openxmlformats.org/officeDocument/2006/relationships/font" Target="fonts/OpenSansLight-italic.fntdata"/><Relationship Id="rId14" Type="http://schemas.openxmlformats.org/officeDocument/2006/relationships/slide" Target="slides/slide10.xml"/><Relationship Id="rId58" Type="http://schemas.openxmlformats.org/officeDocument/2006/relationships/font" Target="fonts/OpenSansLight-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904eabd6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904eabd6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904eabd6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904eabd6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904eabd6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904eabd6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21bb6e6179_2_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1bb6e6179_2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21bb6e6179_2_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1bb6e6179_2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21bb6e6179_2_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1bb6e6179_2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21bb6e6179_2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1bb6e6179_2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The CSS PROFILE is a form from </a:t>
            </a:r>
            <a:r>
              <a:rPr b="1" i="0" lang="en" sz="1200" u="none" cap="none" strike="noStrike">
                <a:solidFill>
                  <a:schemeClr val="dk1"/>
                </a:solidFill>
                <a:latin typeface="Calibri"/>
                <a:ea typeface="Calibri"/>
                <a:cs typeface="Calibri"/>
                <a:sym typeface="Calibri"/>
              </a:rPr>
              <a:t>College Scholarship Services</a:t>
            </a:r>
            <a:r>
              <a:rPr b="0" i="0" lang="en" sz="1200" u="none" cap="none" strike="noStrike">
                <a:solidFill>
                  <a:schemeClr val="dk1"/>
                </a:solidFill>
                <a:latin typeface="Calibri"/>
                <a:ea typeface="Calibri"/>
                <a:cs typeface="Calibri"/>
                <a:sym typeface="Calibri"/>
              </a:rPr>
              <a:t>. It must be submitted in addition to the FAFSA, but ONLY if a school (typically private colleges) or a scholarship organization requires it.  </a:t>
            </a:r>
            <a:endParaRPr/>
          </a:p>
          <a:p>
            <a:pPr indent="-171431" lvl="0" marL="171431"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The CSS PROFILE gathers supplemental financial and family information and is available online at www.CollegeBoard.com under students, then Pay for College.</a:t>
            </a:r>
            <a:endParaRPr/>
          </a:p>
          <a:p>
            <a:pPr indent="-171431" lvl="0" marL="171431"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There is a $9 registration fee, plus a fee of $16 for EACH SCHOOL or scholarship organization listed on the form. A limited number of fee waivers are granted automatically to first-year, first-time citizen — or eligible non-citizen applicants — from low-income families, based on the financial information provided on the PROFILE.</a:t>
            </a:r>
            <a:endParaRPr/>
          </a:p>
          <a:p>
            <a:pPr indent="-171431" lvl="0" marL="171431"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Contact the schools you are applying to, to see if this form is required!</a:t>
            </a:r>
            <a:endParaRPr/>
          </a:p>
          <a:p>
            <a:pPr indent="-95231" lvl="0" marL="171431"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Some schools have their own institutional financial aid application that must be submitted in addition to the FAFSA. Information is usually available online, at a school’s web site, explaining what financial aid applications are needed to be completed by the applicant.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It is the responsibility of the student to complete all required applications and return them to the school in a timely manner. Please note that often schools require separate applications for non-need based financial aid. For example, many schools have a separate application process and deadline for academic scholarships.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95231" lvl="0" marL="171431"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2" name="Google Shape;172;g21bb6e6179_2_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21bb6e6179_2_7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1bb6e6179_2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21bb6e6179_2_7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1bb6e6179_2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21bb6e6179_2_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1bb6e6179_2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21bb6e6179_2_9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1bb6e6179_2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904eabd6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904eabd6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21bb6e6179_2_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1bb6e6179_2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21bb6e6179_2_1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1bb6e6179_2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21bb6e6179_2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1bb6e6179_2_1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Information concerning income and assets is needed in order to complete a FAFSA. Please note if an applicant uses the FAFSA-IRS Data Retrieval Process, they may not need to have an actual copy of a tax return with them to complete the FAFSA. </a:t>
            </a:r>
            <a:endParaRPr b="0" i="0" sz="1200" u="none" cap="none" strike="noStrike">
              <a:solidFill>
                <a:schemeClr val="dk1"/>
              </a:solidFill>
              <a:latin typeface="Calibri"/>
              <a:ea typeface="Calibri"/>
              <a:cs typeface="Calibri"/>
              <a:sym typeface="Calibri"/>
            </a:endParaRPr>
          </a:p>
        </p:txBody>
      </p:sp>
      <p:sp>
        <p:nvSpPr>
          <p:cNvPr id="231" name="Google Shape;231;g21bb6e6179_2_1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21bb6e6179_2_1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1bb6e6179_2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21bb6e6179_2_1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1bb6e6179_2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21bb6e6179_2_1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1bb6e6179_2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21bb6e6179_2_1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1bb6e6179_2_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21bb6e6179_2_19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1bb6e6179_2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21bb6e6179_2_20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1bb6e6179_2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21bb6e6179_2_2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1bb6e6179_2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904eabd6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904eabd6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21bb6e6179_2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1bb6e6179_2_2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What’s the cost to attend here, and how does your EFC factor into calculations for internal and federal aid the school offers to help you pay for college.</a:t>
            </a:r>
            <a:endParaRPr/>
          </a:p>
        </p:txBody>
      </p:sp>
      <p:sp>
        <p:nvSpPr>
          <p:cNvPr id="320" name="Google Shape;320;g21bb6e6179_2_2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21bb6e6179_2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1bb6e6179_2_2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At each school that you apply to, your EFC will remain the same but your cost of education will be different. Schools may consider both direct costs, charged by the school and indirect costs, that the student pays outside of school.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Costs vary greatly from school to school. In evaluating college costs, students must be sure to compare similar expenses. They should not consider tuition and fees only at one school and all costs at another school.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In preparing to meet the cost of attendance, families should distinguish between direct costs to be paid to the institution (tuition and fees, room and board, books and supplies) and those indirect costs over which they may have more control (transportation costs and personal expenses).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33" name="Google Shape;333;g21bb6e6179_2_2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21bb6e6179_2_2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1bb6e6179_2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21bb6e6179_2_2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1bb6e6179_2_2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21bb6e6179_2_2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1bb6e6179_2_2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21bb6e6179_2_2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1bb6e6179_2_2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21bb6e6179_2_2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1bb6e6179_2_2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21bb6e6179_2_3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1bb6e6179_2_3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21bb6e6179_2_3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1bb6e6179_2_3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21bb6e6179_2_3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1bb6e6179_2_3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904eabd66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904eabd6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21bb6e6179_2_3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1bb6e6179_2_3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21bb6e6179_2_3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21bb6e6179_2_3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14" name="Google Shape;414;g21bb6e6179_2_3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21bb6e6179_2_37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1bb6e6179_2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904eabd6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904eabd6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904eabd6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904eabd6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904eabd6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904eabd6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904eabd6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904eabd6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904eabd6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904eabd6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60" name="Shape 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bg>
      <p:bgPr>
        <a:blipFill rotWithShape="1">
          <a:blip r:embed="rId2">
            <a:alphaModFix/>
          </a:blip>
          <a:stretch>
            <a:fillRect b="0" l="0" r="0" t="0"/>
          </a:stretch>
        </a:blipFill>
      </p:bgPr>
    </p:bg>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0" r="0" t="0"/>
          <a:stretch/>
        </p:blipFill>
        <p:spPr>
          <a:xfrm>
            <a:off x="3962400" y="3464024"/>
            <a:ext cx="5178000" cy="1679400"/>
          </a:xfrm>
          <a:prstGeom prst="rect">
            <a:avLst/>
          </a:prstGeom>
          <a:noFill/>
          <a:ln>
            <a:noFill/>
          </a:ln>
        </p:spPr>
      </p:pic>
      <p:sp>
        <p:nvSpPr>
          <p:cNvPr id="63" name="Google Shape;63;p14"/>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088877"/>
              </a:buClr>
              <a:buSzPts val="2800"/>
              <a:buFont typeface="Arial"/>
              <a:buNone/>
              <a:defRPr b="1" i="0" sz="4400" u="none" cap="none" strike="noStrike">
                <a:solidFill>
                  <a:srgbClr val="088877"/>
                </a:solidFill>
                <a:latin typeface="Arial"/>
                <a:ea typeface="Arial"/>
                <a:cs typeface="Arial"/>
                <a:sym typeface="Arial"/>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64" name="Google Shape;64;p14"/>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06400" lvl="0" marL="457200" marR="0" rtl="0" algn="l">
              <a:spcBef>
                <a:spcPts val="1872"/>
              </a:spcBef>
              <a:spcAft>
                <a:spcPts val="0"/>
              </a:spcAft>
              <a:buClr>
                <a:srgbClr val="EE5527"/>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1872"/>
              </a:spcBef>
              <a:spcAft>
                <a:spcPts val="0"/>
              </a:spcAft>
              <a:buClr>
                <a:srgbClr val="EE5527"/>
              </a:buClr>
              <a:buSzPts val="2400"/>
              <a:buFont typeface="Merriweather Sans"/>
              <a:buChar char="»"/>
              <a:defRPr b="0" i="0" sz="2400" u="none" cap="none" strike="noStrike">
                <a:solidFill>
                  <a:schemeClr val="dk1"/>
                </a:solidFill>
                <a:latin typeface="Arial"/>
                <a:ea typeface="Arial"/>
                <a:cs typeface="Arial"/>
                <a:sym typeface="Arial"/>
              </a:defRPr>
            </a:lvl2pPr>
            <a:lvl3pPr indent="-350519" lvl="2" marL="1371600" marR="0" rtl="0" algn="l">
              <a:spcBef>
                <a:spcPts val="1872"/>
              </a:spcBef>
              <a:spcAft>
                <a:spcPts val="0"/>
              </a:spcAft>
              <a:buClr>
                <a:srgbClr val="EE5527"/>
              </a:buClr>
              <a:buSzPts val="1920"/>
              <a:buFont typeface="Merriweather Sans"/>
              <a:buChar char="◦"/>
              <a:defRPr b="0" i="0" sz="2400" u="none" cap="none" strike="noStrike">
                <a:solidFill>
                  <a:schemeClr val="dk1"/>
                </a:solidFill>
                <a:latin typeface="Arial"/>
                <a:ea typeface="Arial"/>
                <a:cs typeface="Arial"/>
                <a:sym typeface="Arial"/>
              </a:defRPr>
            </a:lvl3pPr>
            <a:lvl4pPr indent="-317500" lvl="3" marL="1828800" marR="0" rtl="0" algn="l">
              <a:spcBef>
                <a:spcPts val="1872"/>
              </a:spcBef>
              <a:spcAft>
                <a:spcPts val="0"/>
              </a:spcAft>
              <a:buClr>
                <a:srgbClr val="EE5527"/>
              </a:buClr>
              <a:buSzPts val="1400"/>
              <a:buFont typeface="Merriweather Sans"/>
              <a:buChar char="►"/>
              <a:defRPr b="0" i="0" sz="2000" u="none" cap="none" strike="noStrike">
                <a:solidFill>
                  <a:schemeClr val="dk1"/>
                </a:solidFill>
                <a:latin typeface="Arial"/>
                <a:ea typeface="Arial"/>
                <a:cs typeface="Arial"/>
                <a:sym typeface="Arial"/>
              </a:defRPr>
            </a:lvl4pPr>
            <a:lvl5pPr indent="-355600" lvl="4" marL="2286000" marR="0" rtl="0" algn="l">
              <a:spcBef>
                <a:spcPts val="1872"/>
              </a:spcBef>
              <a:spcAft>
                <a:spcPts val="0"/>
              </a:spcAft>
              <a:buClr>
                <a:srgbClr val="EE5527"/>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bg>
      <p:bgPr>
        <a:blipFill rotWithShape="1">
          <a:blip r:embed="rId2">
            <a:alphaModFix/>
          </a:blip>
          <a:stretch>
            <a:fillRect b="0" l="0" r="0" t="0"/>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088877"/>
              </a:buClr>
              <a:buSzPts val="2800"/>
              <a:buFont typeface="Arial"/>
              <a:buNone/>
              <a:defRPr b="1" i="0" sz="4400" u="none" cap="none" strike="noStrike">
                <a:solidFill>
                  <a:srgbClr val="088877"/>
                </a:solidFill>
                <a:latin typeface="Arial"/>
                <a:ea typeface="Arial"/>
                <a:cs typeface="Arial"/>
                <a:sym typeface="Arial"/>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67" name="Google Shape;67;p15"/>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06400" lvl="0" marL="457200" marR="0" rtl="0" algn="l">
              <a:spcBef>
                <a:spcPts val="1872"/>
              </a:spcBef>
              <a:spcAft>
                <a:spcPts val="0"/>
              </a:spcAft>
              <a:buClr>
                <a:srgbClr val="EE5527"/>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1872"/>
              </a:spcBef>
              <a:spcAft>
                <a:spcPts val="0"/>
              </a:spcAft>
              <a:buClr>
                <a:srgbClr val="EE5527"/>
              </a:buClr>
              <a:buSzPts val="2400"/>
              <a:buFont typeface="Merriweather Sans"/>
              <a:buChar char="»"/>
              <a:defRPr b="0" i="0" sz="2400" u="none" cap="none" strike="noStrike">
                <a:solidFill>
                  <a:schemeClr val="dk1"/>
                </a:solidFill>
                <a:latin typeface="Arial"/>
                <a:ea typeface="Arial"/>
                <a:cs typeface="Arial"/>
                <a:sym typeface="Arial"/>
              </a:defRPr>
            </a:lvl2pPr>
            <a:lvl3pPr indent="-350519" lvl="2" marL="1371600" marR="0" rtl="0" algn="l">
              <a:spcBef>
                <a:spcPts val="1872"/>
              </a:spcBef>
              <a:spcAft>
                <a:spcPts val="0"/>
              </a:spcAft>
              <a:buClr>
                <a:srgbClr val="EE5527"/>
              </a:buClr>
              <a:buSzPts val="1920"/>
              <a:buFont typeface="Merriweather Sans"/>
              <a:buChar char="◦"/>
              <a:defRPr b="0" i="0" sz="2400" u="none" cap="none" strike="noStrike">
                <a:solidFill>
                  <a:schemeClr val="dk1"/>
                </a:solidFill>
                <a:latin typeface="Arial"/>
                <a:ea typeface="Arial"/>
                <a:cs typeface="Arial"/>
                <a:sym typeface="Arial"/>
              </a:defRPr>
            </a:lvl3pPr>
            <a:lvl4pPr indent="-317500" lvl="3" marL="1828800" marR="0" rtl="0" algn="l">
              <a:spcBef>
                <a:spcPts val="1872"/>
              </a:spcBef>
              <a:spcAft>
                <a:spcPts val="0"/>
              </a:spcAft>
              <a:buClr>
                <a:srgbClr val="EE5527"/>
              </a:buClr>
              <a:buSzPts val="1400"/>
              <a:buFont typeface="Merriweather Sans"/>
              <a:buChar char="►"/>
              <a:defRPr b="0" i="0" sz="2000" u="none" cap="none" strike="noStrike">
                <a:solidFill>
                  <a:schemeClr val="dk1"/>
                </a:solidFill>
                <a:latin typeface="Arial"/>
                <a:ea typeface="Arial"/>
                <a:cs typeface="Arial"/>
                <a:sym typeface="Arial"/>
              </a:defRPr>
            </a:lvl4pPr>
            <a:lvl5pPr indent="-355600" lvl="4" marL="2286000" marR="0" rtl="0" algn="l">
              <a:spcBef>
                <a:spcPts val="1872"/>
              </a:spcBef>
              <a:spcAft>
                <a:spcPts val="0"/>
              </a:spcAft>
              <a:buClr>
                <a:srgbClr val="EE5527"/>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bg>
      <p:bgPr>
        <a:blipFill rotWithShape="1">
          <a:blip r:embed="rId2">
            <a:alphaModFix/>
          </a:blip>
          <a:stretch>
            <a:fillRect b="0" l="0" r="0" t="0"/>
          </a:stretch>
        </a:blipFill>
      </p:bgPr>
    </p:bg>
    <p:spTree>
      <p:nvGrpSpPr>
        <p:cNvPr id="68" name="Shape 68"/>
        <p:cNvGrpSpPr/>
        <p:nvPr/>
      </p:nvGrpSpPr>
      <p:grpSpPr>
        <a:xfrm>
          <a:off x="0" y="0"/>
          <a:ext cx="0" cy="0"/>
          <a:chOff x="0" y="0"/>
          <a:chExt cx="0" cy="0"/>
        </a:xfrm>
      </p:grpSpPr>
      <p:sp>
        <p:nvSpPr>
          <p:cNvPr id="69" name="Google Shape;69;p1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088877"/>
              </a:buClr>
              <a:buSzPts val="2800"/>
              <a:buFont typeface="Arial"/>
              <a:buNone/>
              <a:defRPr b="1" i="0" sz="4400" u="none" cap="none" strike="noStrike">
                <a:solidFill>
                  <a:srgbClr val="088877"/>
                </a:solidFill>
                <a:latin typeface="Arial"/>
                <a:ea typeface="Arial"/>
                <a:cs typeface="Arial"/>
                <a:sym typeface="Arial"/>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70" name="Google Shape;70;p16"/>
          <p:cNvSpPr txBox="1"/>
          <p:nvPr>
            <p:ph idx="1" type="body"/>
          </p:nvPr>
        </p:nvSpPr>
        <p:spPr>
          <a:xfrm>
            <a:off x="457200" y="1200150"/>
            <a:ext cx="4114800" cy="3394500"/>
          </a:xfrm>
          <a:prstGeom prst="rect">
            <a:avLst/>
          </a:prstGeom>
          <a:noFill/>
          <a:ln>
            <a:noFill/>
          </a:ln>
        </p:spPr>
        <p:txBody>
          <a:bodyPr anchorCtr="0" anchor="t" bIns="91425" lIns="91425" spcFirstLastPara="1" rIns="91425" wrap="square" tIns="91425"/>
          <a:lstStyle>
            <a:lvl1pPr indent="-406400" lvl="0" marL="457200" marR="0" rtl="0" algn="l">
              <a:spcBef>
                <a:spcPts val="1872"/>
              </a:spcBef>
              <a:spcAft>
                <a:spcPts val="0"/>
              </a:spcAft>
              <a:buClr>
                <a:srgbClr val="EE5527"/>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1872"/>
              </a:spcBef>
              <a:spcAft>
                <a:spcPts val="0"/>
              </a:spcAft>
              <a:buClr>
                <a:srgbClr val="EE5527"/>
              </a:buClr>
              <a:buSzPts val="2400"/>
              <a:buFont typeface="Merriweather Sans"/>
              <a:buChar char="»"/>
              <a:defRPr b="0" i="0" sz="2400" u="none" cap="none" strike="noStrike">
                <a:solidFill>
                  <a:schemeClr val="dk1"/>
                </a:solidFill>
                <a:latin typeface="Arial"/>
                <a:ea typeface="Arial"/>
                <a:cs typeface="Arial"/>
                <a:sym typeface="Arial"/>
              </a:defRPr>
            </a:lvl2pPr>
            <a:lvl3pPr indent="-350519" lvl="2" marL="1371600" marR="0" rtl="0" algn="l">
              <a:spcBef>
                <a:spcPts val="1872"/>
              </a:spcBef>
              <a:spcAft>
                <a:spcPts val="0"/>
              </a:spcAft>
              <a:buClr>
                <a:srgbClr val="EE5527"/>
              </a:buClr>
              <a:buSzPts val="1920"/>
              <a:buFont typeface="Merriweather Sans"/>
              <a:buChar char="◦"/>
              <a:defRPr b="0" i="0" sz="2400" u="none" cap="none" strike="noStrike">
                <a:solidFill>
                  <a:schemeClr val="dk1"/>
                </a:solidFill>
                <a:latin typeface="Arial"/>
                <a:ea typeface="Arial"/>
                <a:cs typeface="Arial"/>
                <a:sym typeface="Arial"/>
              </a:defRPr>
            </a:lvl3pPr>
            <a:lvl4pPr indent="-317500" lvl="3" marL="1828800" marR="0" rtl="0" algn="l">
              <a:spcBef>
                <a:spcPts val="1872"/>
              </a:spcBef>
              <a:spcAft>
                <a:spcPts val="0"/>
              </a:spcAft>
              <a:buClr>
                <a:srgbClr val="EE5527"/>
              </a:buClr>
              <a:buSzPts val="1400"/>
              <a:buFont typeface="Merriweather Sans"/>
              <a:buChar char="►"/>
              <a:defRPr b="0" i="0" sz="2000" u="none" cap="none" strike="noStrike">
                <a:solidFill>
                  <a:schemeClr val="dk1"/>
                </a:solidFill>
                <a:latin typeface="Arial"/>
                <a:ea typeface="Arial"/>
                <a:cs typeface="Arial"/>
                <a:sym typeface="Arial"/>
              </a:defRPr>
            </a:lvl4pPr>
            <a:lvl5pPr indent="-355600" lvl="4" marL="2286000" marR="0" rtl="0" algn="l">
              <a:spcBef>
                <a:spcPts val="1872"/>
              </a:spcBef>
              <a:spcAft>
                <a:spcPts val="0"/>
              </a:spcAft>
              <a:buClr>
                <a:srgbClr val="EE5527"/>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 name="Google Shape;71;p16"/>
          <p:cNvSpPr txBox="1"/>
          <p:nvPr>
            <p:ph idx="2" type="body"/>
          </p:nvPr>
        </p:nvSpPr>
        <p:spPr>
          <a:xfrm>
            <a:off x="4724400" y="1200150"/>
            <a:ext cx="4114800" cy="3394500"/>
          </a:xfrm>
          <a:prstGeom prst="rect">
            <a:avLst/>
          </a:prstGeom>
          <a:noFill/>
          <a:ln>
            <a:noFill/>
          </a:ln>
        </p:spPr>
        <p:txBody>
          <a:bodyPr anchorCtr="0" anchor="t" bIns="91425" lIns="91425" spcFirstLastPara="1" rIns="91425" wrap="square" tIns="91425"/>
          <a:lstStyle>
            <a:lvl1pPr indent="-406400" lvl="0" marL="457200" marR="0" rtl="0" algn="l">
              <a:spcBef>
                <a:spcPts val="1872"/>
              </a:spcBef>
              <a:spcAft>
                <a:spcPts val="0"/>
              </a:spcAft>
              <a:buClr>
                <a:srgbClr val="EE5527"/>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1872"/>
              </a:spcBef>
              <a:spcAft>
                <a:spcPts val="0"/>
              </a:spcAft>
              <a:buClr>
                <a:srgbClr val="EE5527"/>
              </a:buClr>
              <a:buSzPts val="2400"/>
              <a:buFont typeface="Merriweather Sans"/>
              <a:buChar char="»"/>
              <a:defRPr b="0" i="0" sz="2400" u="none" cap="none" strike="noStrike">
                <a:solidFill>
                  <a:schemeClr val="dk1"/>
                </a:solidFill>
                <a:latin typeface="Arial"/>
                <a:ea typeface="Arial"/>
                <a:cs typeface="Arial"/>
                <a:sym typeface="Arial"/>
              </a:defRPr>
            </a:lvl2pPr>
            <a:lvl3pPr indent="-350519" lvl="2" marL="1371600" marR="0" rtl="0" algn="l">
              <a:spcBef>
                <a:spcPts val="1872"/>
              </a:spcBef>
              <a:spcAft>
                <a:spcPts val="0"/>
              </a:spcAft>
              <a:buClr>
                <a:srgbClr val="EE5527"/>
              </a:buClr>
              <a:buSzPts val="1920"/>
              <a:buFont typeface="Merriweather Sans"/>
              <a:buChar char="◦"/>
              <a:defRPr b="0" i="0" sz="2400" u="none" cap="none" strike="noStrike">
                <a:solidFill>
                  <a:schemeClr val="dk1"/>
                </a:solidFill>
                <a:latin typeface="Arial"/>
                <a:ea typeface="Arial"/>
                <a:cs typeface="Arial"/>
                <a:sym typeface="Arial"/>
              </a:defRPr>
            </a:lvl3pPr>
            <a:lvl4pPr indent="-317500" lvl="3" marL="1828800" marR="0" rtl="0" algn="l">
              <a:spcBef>
                <a:spcPts val="1872"/>
              </a:spcBef>
              <a:spcAft>
                <a:spcPts val="0"/>
              </a:spcAft>
              <a:buClr>
                <a:srgbClr val="EE5527"/>
              </a:buClr>
              <a:buSzPts val="1400"/>
              <a:buFont typeface="Merriweather Sans"/>
              <a:buChar char="►"/>
              <a:defRPr b="0" i="0" sz="2000" u="none" cap="none" strike="noStrike">
                <a:solidFill>
                  <a:schemeClr val="dk1"/>
                </a:solidFill>
                <a:latin typeface="Arial"/>
                <a:ea typeface="Arial"/>
                <a:cs typeface="Arial"/>
                <a:sym typeface="Arial"/>
              </a:defRPr>
            </a:lvl4pPr>
            <a:lvl5pPr indent="-355600" lvl="4" marL="2286000" marR="0" rtl="0" algn="l">
              <a:spcBef>
                <a:spcPts val="1872"/>
              </a:spcBef>
              <a:spcAft>
                <a:spcPts val="0"/>
              </a:spcAft>
              <a:buClr>
                <a:srgbClr val="EE5527"/>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bg>
      <p:bgPr>
        <a:blipFill rotWithShape="1">
          <a:blip r:embed="rId2">
            <a:alphaModFix/>
          </a:blip>
          <a:stretch>
            <a:fillRect b="0" l="0" r="0" t="0"/>
          </a:stretch>
        </a:blipFill>
      </p:bgPr>
    </p:bg>
    <p:spTree>
      <p:nvGrpSpPr>
        <p:cNvPr id="72" name="Shape 72"/>
        <p:cNvGrpSpPr/>
        <p:nvPr/>
      </p:nvGrpSpPr>
      <p:grpSpPr>
        <a:xfrm>
          <a:off x="0" y="0"/>
          <a:ext cx="0" cy="0"/>
          <a:chOff x="0" y="0"/>
          <a:chExt cx="0" cy="0"/>
        </a:xfrm>
      </p:grpSpPr>
      <p:sp>
        <p:nvSpPr>
          <p:cNvPr id="73" name="Google Shape;73;p1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088877"/>
              </a:buClr>
              <a:buSzPts val="2800"/>
              <a:buFont typeface="Arial"/>
              <a:buNone/>
              <a:defRPr b="1" i="0" sz="4400" u="none" cap="none" strike="noStrike">
                <a:solidFill>
                  <a:srgbClr val="088877"/>
                </a:solidFill>
                <a:latin typeface="Arial"/>
                <a:ea typeface="Arial"/>
                <a:cs typeface="Arial"/>
                <a:sym typeface="Arial"/>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74" name="Google Shape;74;p17"/>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06400" lvl="0" marL="457200" marR="0" rtl="0" algn="l">
              <a:spcBef>
                <a:spcPts val="1872"/>
              </a:spcBef>
              <a:spcAft>
                <a:spcPts val="0"/>
              </a:spcAft>
              <a:buClr>
                <a:srgbClr val="EE5527"/>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1872"/>
              </a:spcBef>
              <a:spcAft>
                <a:spcPts val="0"/>
              </a:spcAft>
              <a:buClr>
                <a:srgbClr val="EE5527"/>
              </a:buClr>
              <a:buSzPts val="2400"/>
              <a:buFont typeface="Merriweather Sans"/>
              <a:buChar char="»"/>
              <a:defRPr b="0" i="0" sz="2400" u="none" cap="none" strike="noStrike">
                <a:solidFill>
                  <a:schemeClr val="dk1"/>
                </a:solidFill>
                <a:latin typeface="Arial"/>
                <a:ea typeface="Arial"/>
                <a:cs typeface="Arial"/>
                <a:sym typeface="Arial"/>
              </a:defRPr>
            </a:lvl2pPr>
            <a:lvl3pPr indent="-350519" lvl="2" marL="1371600" marR="0" rtl="0" algn="l">
              <a:spcBef>
                <a:spcPts val="1872"/>
              </a:spcBef>
              <a:spcAft>
                <a:spcPts val="0"/>
              </a:spcAft>
              <a:buClr>
                <a:srgbClr val="EE5527"/>
              </a:buClr>
              <a:buSzPts val="1920"/>
              <a:buFont typeface="Merriweather Sans"/>
              <a:buChar char="◦"/>
              <a:defRPr b="0" i="0" sz="2400" u="none" cap="none" strike="noStrike">
                <a:solidFill>
                  <a:schemeClr val="dk1"/>
                </a:solidFill>
                <a:latin typeface="Arial"/>
                <a:ea typeface="Arial"/>
                <a:cs typeface="Arial"/>
                <a:sym typeface="Arial"/>
              </a:defRPr>
            </a:lvl3pPr>
            <a:lvl4pPr indent="-317500" lvl="3" marL="1828800" marR="0" rtl="0" algn="l">
              <a:spcBef>
                <a:spcPts val="1872"/>
              </a:spcBef>
              <a:spcAft>
                <a:spcPts val="0"/>
              </a:spcAft>
              <a:buClr>
                <a:srgbClr val="EE5527"/>
              </a:buClr>
              <a:buSzPts val="1400"/>
              <a:buFont typeface="Merriweather Sans"/>
              <a:buChar char="►"/>
              <a:defRPr b="0" i="0" sz="2000" u="none" cap="none" strike="noStrike">
                <a:solidFill>
                  <a:schemeClr val="dk1"/>
                </a:solidFill>
                <a:latin typeface="Arial"/>
                <a:ea typeface="Arial"/>
                <a:cs typeface="Arial"/>
                <a:sym typeface="Arial"/>
              </a:defRPr>
            </a:lvl4pPr>
            <a:lvl5pPr indent="-355600" lvl="4" marL="2286000" marR="0" rtl="0" algn="l">
              <a:spcBef>
                <a:spcPts val="1872"/>
              </a:spcBef>
              <a:spcAft>
                <a:spcPts val="0"/>
              </a:spcAft>
              <a:buClr>
                <a:srgbClr val="EE5527"/>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bg>
      <p:bgPr>
        <a:blipFill rotWithShape="1">
          <a:blip r:embed="rId2">
            <a:alphaModFix/>
          </a:blip>
          <a:stretch>
            <a:fillRect b="0" l="0" r="0" t="0"/>
          </a:stretch>
        </a:blipFill>
      </p:bgPr>
    </p:bg>
    <p:spTree>
      <p:nvGrpSpPr>
        <p:cNvPr id="75" name="Shape 75"/>
        <p:cNvGrpSpPr/>
        <p:nvPr/>
      </p:nvGrpSpPr>
      <p:grpSpPr>
        <a:xfrm>
          <a:off x="0" y="0"/>
          <a:ext cx="0" cy="0"/>
          <a:chOff x="0" y="0"/>
          <a:chExt cx="0" cy="0"/>
        </a:xfrm>
      </p:grpSpPr>
      <p:sp>
        <p:nvSpPr>
          <p:cNvPr id="76" name="Google Shape;76;p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088877"/>
              </a:buClr>
              <a:buSzPts val="2800"/>
              <a:buFont typeface="Arial"/>
              <a:buNone/>
              <a:defRPr b="1" i="0" sz="4400" u="none" cap="none" strike="noStrike">
                <a:solidFill>
                  <a:srgbClr val="088877"/>
                </a:solidFill>
                <a:latin typeface="Arial"/>
                <a:ea typeface="Arial"/>
                <a:cs typeface="Arial"/>
                <a:sym typeface="Arial"/>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77" name="Google Shape;77;p18"/>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06400" lvl="0" marL="457200" marR="0" rtl="0" algn="l">
              <a:spcBef>
                <a:spcPts val="1872"/>
              </a:spcBef>
              <a:spcAft>
                <a:spcPts val="0"/>
              </a:spcAft>
              <a:buClr>
                <a:srgbClr val="EE5527"/>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1872"/>
              </a:spcBef>
              <a:spcAft>
                <a:spcPts val="0"/>
              </a:spcAft>
              <a:buClr>
                <a:srgbClr val="EE5527"/>
              </a:buClr>
              <a:buSzPts val="2400"/>
              <a:buFont typeface="Merriweather Sans"/>
              <a:buChar char="»"/>
              <a:defRPr b="0" i="0" sz="2400" u="none" cap="none" strike="noStrike">
                <a:solidFill>
                  <a:schemeClr val="dk1"/>
                </a:solidFill>
                <a:latin typeface="Arial"/>
                <a:ea typeface="Arial"/>
                <a:cs typeface="Arial"/>
                <a:sym typeface="Arial"/>
              </a:defRPr>
            </a:lvl2pPr>
            <a:lvl3pPr indent="-350519" lvl="2" marL="1371600" marR="0" rtl="0" algn="l">
              <a:spcBef>
                <a:spcPts val="1872"/>
              </a:spcBef>
              <a:spcAft>
                <a:spcPts val="0"/>
              </a:spcAft>
              <a:buClr>
                <a:srgbClr val="EE5527"/>
              </a:buClr>
              <a:buSzPts val="1920"/>
              <a:buFont typeface="Merriweather Sans"/>
              <a:buChar char="◦"/>
              <a:defRPr b="0" i="0" sz="2400" u="none" cap="none" strike="noStrike">
                <a:solidFill>
                  <a:schemeClr val="dk1"/>
                </a:solidFill>
                <a:latin typeface="Arial"/>
                <a:ea typeface="Arial"/>
                <a:cs typeface="Arial"/>
                <a:sym typeface="Arial"/>
              </a:defRPr>
            </a:lvl3pPr>
            <a:lvl4pPr indent="-317500" lvl="3" marL="1828800" marR="0" rtl="0" algn="l">
              <a:spcBef>
                <a:spcPts val="1872"/>
              </a:spcBef>
              <a:spcAft>
                <a:spcPts val="0"/>
              </a:spcAft>
              <a:buClr>
                <a:srgbClr val="EE5527"/>
              </a:buClr>
              <a:buSzPts val="1400"/>
              <a:buFont typeface="Merriweather Sans"/>
              <a:buChar char="►"/>
              <a:defRPr b="0" i="0" sz="2000" u="none" cap="none" strike="noStrike">
                <a:solidFill>
                  <a:schemeClr val="dk1"/>
                </a:solidFill>
                <a:latin typeface="Arial"/>
                <a:ea typeface="Arial"/>
                <a:cs typeface="Arial"/>
                <a:sym typeface="Arial"/>
              </a:defRPr>
            </a:lvl4pPr>
            <a:lvl5pPr indent="-355600" lvl="4" marL="2286000" marR="0" rtl="0" algn="l">
              <a:spcBef>
                <a:spcPts val="1872"/>
              </a:spcBef>
              <a:spcAft>
                <a:spcPts val="0"/>
              </a:spcAft>
              <a:buClr>
                <a:srgbClr val="EE5527"/>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H:\In Progress\Cory Hackman\WORKING\FAN PPT 061313\Comps Links\PHEAA_RGB_NAME.png" id="78" name="Google Shape;78;p18"/>
          <p:cNvPicPr preferRelativeResize="0"/>
          <p:nvPr/>
        </p:nvPicPr>
        <p:blipFill rotWithShape="1">
          <a:blip r:embed="rId3">
            <a:alphaModFix/>
          </a:blip>
          <a:srcRect b="0" l="0" r="0" t="0"/>
          <a:stretch/>
        </p:blipFill>
        <p:spPr>
          <a:xfrm>
            <a:off x="7217680" y="4457700"/>
            <a:ext cx="1571100" cy="528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bg>
      <p:bgPr>
        <a:blipFill rotWithShape="1">
          <a:blip r:embed="rId2">
            <a:alphaModFix/>
          </a:blip>
          <a:stretch>
            <a:fillRect b="0" l="0" r="0" t="0"/>
          </a:stretch>
        </a:blipFill>
      </p:bgPr>
    </p:bg>
    <p:spTree>
      <p:nvGrpSpPr>
        <p:cNvPr id="79" name="Shape 79"/>
        <p:cNvGrpSpPr/>
        <p:nvPr/>
      </p:nvGrpSpPr>
      <p:grpSpPr>
        <a:xfrm>
          <a:off x="0" y="0"/>
          <a:ext cx="0" cy="0"/>
          <a:chOff x="0" y="0"/>
          <a:chExt cx="0" cy="0"/>
        </a:xfrm>
      </p:grpSpPr>
      <p:sp>
        <p:nvSpPr>
          <p:cNvPr id="80" name="Google Shape;80;p19"/>
          <p:cNvSpPr txBox="1"/>
          <p:nvPr>
            <p:ph type="title"/>
          </p:nvPr>
        </p:nvSpPr>
        <p:spPr>
          <a:xfrm>
            <a:off x="722313" y="2146864"/>
            <a:ext cx="7772400" cy="10215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rgbClr val="088877"/>
              </a:buClr>
              <a:buSzPts val="2800"/>
              <a:buFont typeface="Arial"/>
              <a:buNone/>
              <a:defRPr b="1" i="0" sz="4000" u="none" cap="none" strike="noStrike">
                <a:solidFill>
                  <a:srgbClr val="088877"/>
                </a:solidFill>
                <a:latin typeface="Arial"/>
                <a:ea typeface="Arial"/>
                <a:cs typeface="Arial"/>
                <a:sym typeface="Arial"/>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81" name="Google Shape;81;p19"/>
          <p:cNvSpPr txBox="1"/>
          <p:nvPr>
            <p:ph idx="1" type="body"/>
          </p:nvPr>
        </p:nvSpPr>
        <p:spPr>
          <a:xfrm>
            <a:off x="722313" y="1021724"/>
            <a:ext cx="7772400" cy="112500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EE5527"/>
              </a:buClr>
              <a:buSzPts val="1300"/>
              <a:buFont typeface="Arial"/>
              <a:buNone/>
              <a:defRPr b="0" i="0" sz="2000" u="none" cap="none" strike="noStrike">
                <a:solidFill>
                  <a:srgbClr val="EE5527"/>
                </a:solidFill>
                <a:latin typeface="Arial"/>
                <a:ea typeface="Arial"/>
                <a:cs typeface="Arial"/>
                <a:sym typeface="Arial"/>
              </a:defRPr>
            </a:lvl1pPr>
            <a:lvl2pPr indent="-228600" lvl="1" marL="914400" marR="0" rtl="0" algn="l">
              <a:spcBef>
                <a:spcPts val="1600"/>
              </a:spcBef>
              <a:spcAft>
                <a:spcPts val="0"/>
              </a:spcAft>
              <a:buClr>
                <a:srgbClr val="EE5527"/>
              </a:buClr>
              <a:buSzPts val="1100"/>
              <a:buFont typeface="Arial"/>
              <a:buNone/>
              <a:defRPr b="0" i="0" sz="1800" u="none" cap="none" strike="noStrike">
                <a:solidFill>
                  <a:srgbClr val="888888"/>
                </a:solidFill>
                <a:latin typeface="Arial"/>
                <a:ea typeface="Arial"/>
                <a:cs typeface="Arial"/>
                <a:sym typeface="Arial"/>
              </a:defRPr>
            </a:lvl2pPr>
            <a:lvl3pPr indent="-228600" lvl="2" marL="1371600" marR="0" rtl="0" algn="l">
              <a:spcBef>
                <a:spcPts val="1600"/>
              </a:spcBef>
              <a:spcAft>
                <a:spcPts val="0"/>
              </a:spcAft>
              <a:buClr>
                <a:srgbClr val="EE5527"/>
              </a:buClr>
              <a:buSzPts val="1100"/>
              <a:buFont typeface="Arial"/>
              <a:buNone/>
              <a:defRPr b="0" i="0" sz="1600" u="none" cap="none" strike="noStrike">
                <a:solidFill>
                  <a:srgbClr val="888888"/>
                </a:solidFill>
                <a:latin typeface="Arial"/>
                <a:ea typeface="Arial"/>
                <a:cs typeface="Arial"/>
                <a:sym typeface="Arial"/>
              </a:defRPr>
            </a:lvl3pPr>
            <a:lvl4pPr indent="-228600" lvl="3" marL="1828800" marR="0" rtl="0" algn="l">
              <a:spcBef>
                <a:spcPts val="1600"/>
              </a:spcBef>
              <a:spcAft>
                <a:spcPts val="0"/>
              </a:spcAft>
              <a:buClr>
                <a:srgbClr val="EE5527"/>
              </a:buClr>
              <a:buSzPts val="1100"/>
              <a:buFont typeface="Arial"/>
              <a:buNone/>
              <a:defRPr b="0" i="0" sz="1400" u="none" cap="none" strike="noStrike">
                <a:solidFill>
                  <a:srgbClr val="888888"/>
                </a:solidFill>
                <a:latin typeface="Arial"/>
                <a:ea typeface="Arial"/>
                <a:cs typeface="Arial"/>
                <a:sym typeface="Arial"/>
              </a:defRPr>
            </a:lvl4pPr>
            <a:lvl5pPr indent="-228600" lvl="4" marL="2286000" marR="0" rtl="0" algn="l">
              <a:spcBef>
                <a:spcPts val="1600"/>
              </a:spcBef>
              <a:spcAft>
                <a:spcPts val="0"/>
              </a:spcAft>
              <a:buClr>
                <a:srgbClr val="EE5527"/>
              </a:buClr>
              <a:buSzPts val="1100"/>
              <a:buFont typeface="Arial"/>
              <a:buNone/>
              <a:defRPr b="0" i="0" sz="1400" u="none" cap="none" strike="noStrike">
                <a:solidFill>
                  <a:srgbClr val="888888"/>
                </a:solidFill>
                <a:latin typeface="Arial"/>
                <a:ea typeface="Arial"/>
                <a:cs typeface="Arial"/>
                <a:sym typeface="Arial"/>
              </a:defRPr>
            </a:lvl5pPr>
            <a:lvl6pPr indent="-228600" lvl="5" marL="2743200" marR="0" rtl="0" algn="l">
              <a:spcBef>
                <a:spcPts val="1600"/>
              </a:spcBef>
              <a:spcAft>
                <a:spcPts val="0"/>
              </a:spcAft>
              <a:buClr>
                <a:srgbClr val="888888"/>
              </a:buClr>
              <a:buSzPts val="1100"/>
              <a:buFont typeface="Arial"/>
              <a:buNone/>
              <a:defRPr b="0" i="0" sz="1400" u="none" cap="none" strike="noStrike">
                <a:solidFill>
                  <a:srgbClr val="888888"/>
                </a:solidFill>
                <a:latin typeface="Arial"/>
                <a:ea typeface="Arial"/>
                <a:cs typeface="Arial"/>
                <a:sym typeface="Arial"/>
              </a:defRPr>
            </a:lvl6pPr>
            <a:lvl7pPr indent="-228600" lvl="6" marL="3200400" marR="0" rtl="0" algn="l">
              <a:spcBef>
                <a:spcPts val="1600"/>
              </a:spcBef>
              <a:spcAft>
                <a:spcPts val="0"/>
              </a:spcAft>
              <a:buClr>
                <a:srgbClr val="888888"/>
              </a:buClr>
              <a:buSzPts val="1100"/>
              <a:buFont typeface="Arial"/>
              <a:buNone/>
              <a:defRPr b="0" i="0" sz="1400" u="none" cap="none" strike="noStrike">
                <a:solidFill>
                  <a:srgbClr val="888888"/>
                </a:solidFill>
                <a:latin typeface="Arial"/>
                <a:ea typeface="Arial"/>
                <a:cs typeface="Arial"/>
                <a:sym typeface="Arial"/>
              </a:defRPr>
            </a:lvl7pPr>
            <a:lvl8pPr indent="-228600" lvl="7" marL="3657600" marR="0" rtl="0" algn="l">
              <a:spcBef>
                <a:spcPts val="1600"/>
              </a:spcBef>
              <a:spcAft>
                <a:spcPts val="0"/>
              </a:spcAft>
              <a:buClr>
                <a:srgbClr val="888888"/>
              </a:buClr>
              <a:buSzPts val="1100"/>
              <a:buFont typeface="Arial"/>
              <a:buNone/>
              <a:defRPr b="0" i="0" sz="1400" u="none" cap="none" strike="noStrike">
                <a:solidFill>
                  <a:srgbClr val="888888"/>
                </a:solidFill>
                <a:latin typeface="Arial"/>
                <a:ea typeface="Arial"/>
                <a:cs typeface="Arial"/>
                <a:sym typeface="Arial"/>
              </a:defRPr>
            </a:lvl8pPr>
            <a:lvl9pPr indent="-228600" lvl="8" marL="4114800" marR="0" rtl="0" algn="l">
              <a:spcBef>
                <a:spcPts val="1600"/>
              </a:spcBef>
              <a:spcAft>
                <a:spcPts val="1600"/>
              </a:spcAft>
              <a:buClr>
                <a:srgbClr val="888888"/>
              </a:buClr>
              <a:buSzPts val="1100"/>
              <a:buFont typeface="Arial"/>
              <a:buNone/>
              <a:defRPr b="0" i="0" sz="1400" u="none" cap="none" strike="noStrike">
                <a:solidFill>
                  <a:srgbClr val="888888"/>
                </a:solidFill>
                <a:latin typeface="Arial"/>
                <a:ea typeface="Arial"/>
                <a:cs typeface="Arial"/>
                <a:sym typeface="Arial"/>
              </a:defRPr>
            </a:lvl9pPr>
          </a:lstStyle>
          <a:p/>
        </p:txBody>
      </p:sp>
      <p:pic>
        <p:nvPicPr>
          <p:cNvPr descr="H:\In Progress\Cory Hackman\WORKING\FAN PPT 061313\Comps Links\PHEAA_RGB_NAME.png" id="82" name="Google Shape;82;p19"/>
          <p:cNvPicPr preferRelativeResize="0"/>
          <p:nvPr/>
        </p:nvPicPr>
        <p:blipFill rotWithShape="1">
          <a:blip r:embed="rId3">
            <a:alphaModFix/>
          </a:blip>
          <a:srcRect b="0" l="0" r="0" t="0"/>
          <a:stretch/>
        </p:blipFill>
        <p:spPr>
          <a:xfrm>
            <a:off x="7217680" y="4457700"/>
            <a:ext cx="1571100" cy="528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6.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hyperlink" Target="http://www.nslds.ed.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7.jpg"/><Relationship Id="rId4" Type="http://schemas.openxmlformats.org/officeDocument/2006/relationships/image" Target="../media/image6.png"/><Relationship Id="rId5"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7.jpg"/><Relationship Id="rId4" Type="http://schemas.openxmlformats.org/officeDocument/2006/relationships/image" Target="../media/image6.png"/><Relationship Id="rId5"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 Id="rId3" Type="http://schemas.openxmlformats.org/officeDocument/2006/relationships/hyperlink" Target="https://studentaid.ed.gov/sa/fafsa/filling-out/fsaid" TargetMode="External"/><Relationship Id="rId4" Type="http://schemas.openxmlformats.org/officeDocument/2006/relationships/hyperlink" Target="https://fafsa.ed.gov/FAFSA/app/f4cForm?execution=e2s1" TargetMode="External"/><Relationship Id="rId5"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20"/>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College and Financial Aid</a:t>
            </a:r>
            <a:endParaRPr/>
          </a:p>
        </p:txBody>
      </p:sp>
      <p:sp>
        <p:nvSpPr>
          <p:cNvPr id="88" name="Google Shape;88;p20"/>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rtl="0" algn="l">
              <a:spcBef>
                <a:spcPts val="1872"/>
              </a:spcBef>
              <a:spcAft>
                <a:spcPts val="0"/>
              </a:spcAft>
              <a:buNone/>
            </a:pPr>
            <a:r>
              <a:rPr lang="en"/>
              <a:t>Agenda:</a:t>
            </a:r>
            <a:endParaRPr/>
          </a:p>
          <a:p>
            <a:pPr indent="-406400" lvl="0" marL="457200" rtl="0" algn="l">
              <a:spcBef>
                <a:spcPts val="1872"/>
              </a:spcBef>
              <a:spcAft>
                <a:spcPts val="0"/>
              </a:spcAft>
              <a:buSzPts val="2800"/>
              <a:buChar char="•"/>
            </a:pPr>
            <a:r>
              <a:rPr lang="en"/>
              <a:t>College Process Recap</a:t>
            </a:r>
            <a:endParaRPr/>
          </a:p>
          <a:p>
            <a:pPr indent="-406400" lvl="0" marL="457200" rtl="0" algn="l">
              <a:spcBef>
                <a:spcPts val="0"/>
              </a:spcBef>
              <a:spcAft>
                <a:spcPts val="0"/>
              </a:spcAft>
              <a:buSzPts val="2800"/>
              <a:buChar char="•"/>
            </a:pPr>
            <a:r>
              <a:rPr lang="en"/>
              <a:t>Junior Seminar Outline</a:t>
            </a:r>
            <a:endParaRPr/>
          </a:p>
          <a:p>
            <a:pPr indent="-406400" lvl="0" marL="457200" rtl="0" algn="l">
              <a:spcBef>
                <a:spcPts val="0"/>
              </a:spcBef>
              <a:spcAft>
                <a:spcPts val="0"/>
              </a:spcAft>
              <a:buSzPts val="2800"/>
              <a:buChar char="•"/>
            </a:pPr>
            <a:r>
              <a:rPr lang="en"/>
              <a:t>Financial Aid 101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Junior Seminar</a:t>
            </a:r>
            <a:endParaRPr/>
          </a:p>
        </p:txBody>
      </p:sp>
      <p:sp>
        <p:nvSpPr>
          <p:cNvPr id="142" name="Google Shape;142;p29"/>
          <p:cNvSpPr txBox="1"/>
          <p:nvPr>
            <p:ph idx="1" type="body"/>
          </p:nvPr>
        </p:nvSpPr>
        <p:spPr>
          <a:xfrm>
            <a:off x="457200" y="555450"/>
            <a:ext cx="8229600" cy="3394500"/>
          </a:xfrm>
          <a:prstGeom prst="rect">
            <a:avLst/>
          </a:prstGeom>
        </p:spPr>
        <p:txBody>
          <a:bodyPr anchorCtr="0" anchor="t" bIns="91425" lIns="91425" spcFirstLastPara="1" rIns="91425" wrap="square" tIns="91425">
            <a:noAutofit/>
          </a:bodyPr>
          <a:lstStyle/>
          <a:p>
            <a:pPr indent="0" lvl="0" marL="0" rtl="0" algn="l">
              <a:spcBef>
                <a:spcPts val="1872"/>
              </a:spcBef>
              <a:spcAft>
                <a:spcPts val="0"/>
              </a:spcAft>
              <a:buNone/>
            </a:pPr>
            <a:r>
              <a:rPr lang="en"/>
              <a:t>What we’ve been doing:</a:t>
            </a:r>
            <a:endParaRPr/>
          </a:p>
          <a:p>
            <a:pPr indent="-381000" lvl="0" marL="457200" rtl="0" algn="l">
              <a:spcBef>
                <a:spcPts val="1872"/>
              </a:spcBef>
              <a:spcAft>
                <a:spcPts val="0"/>
              </a:spcAft>
              <a:buSzPts val="2400"/>
              <a:buChar char="•"/>
            </a:pPr>
            <a:r>
              <a:rPr lang="en" sz="2400"/>
              <a:t>Going down to year meeting to discuss the college process</a:t>
            </a:r>
            <a:endParaRPr sz="2400"/>
          </a:p>
          <a:p>
            <a:pPr indent="-381000" lvl="0" marL="457200" rtl="0" algn="l">
              <a:spcBef>
                <a:spcPts val="0"/>
              </a:spcBef>
              <a:spcAft>
                <a:spcPts val="0"/>
              </a:spcAft>
              <a:buSzPts val="2400"/>
              <a:buChar char="•"/>
            </a:pPr>
            <a:r>
              <a:rPr lang="en" sz="2400"/>
              <a:t>Logged onto Naviance to begin building their college list</a:t>
            </a:r>
            <a:endParaRPr sz="2400"/>
          </a:p>
          <a:p>
            <a:pPr indent="-381000" lvl="0" marL="457200" rtl="0" algn="l">
              <a:spcBef>
                <a:spcPts val="0"/>
              </a:spcBef>
              <a:spcAft>
                <a:spcPts val="0"/>
              </a:spcAft>
              <a:buSzPts val="2400"/>
              <a:buChar char="•"/>
            </a:pPr>
            <a:r>
              <a:rPr lang="en" sz="2400"/>
              <a:t>Utilized College Board’s Big Future site to research and find colleges that match</a:t>
            </a:r>
            <a:br>
              <a:rPr lang="en" sz="2400"/>
            </a:br>
            <a:r>
              <a:rPr lang="en" sz="2400"/>
              <a:t> interests and criteria</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0"/>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Junior Seminar</a:t>
            </a:r>
            <a:endParaRPr/>
          </a:p>
        </p:txBody>
      </p:sp>
      <p:sp>
        <p:nvSpPr>
          <p:cNvPr id="148" name="Google Shape;148;p30"/>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rtl="0" algn="l">
              <a:spcBef>
                <a:spcPts val="1872"/>
              </a:spcBef>
              <a:spcAft>
                <a:spcPts val="0"/>
              </a:spcAft>
              <a:buNone/>
            </a:pPr>
            <a:r>
              <a:rPr lang="en"/>
              <a:t>May and June:</a:t>
            </a:r>
            <a:endParaRPr/>
          </a:p>
          <a:p>
            <a:pPr indent="-406400" lvl="0" marL="457200" rtl="0" algn="l">
              <a:spcBef>
                <a:spcPts val="1872"/>
              </a:spcBef>
              <a:spcAft>
                <a:spcPts val="0"/>
              </a:spcAft>
              <a:buSzPts val="2800"/>
              <a:buChar char="•"/>
            </a:pPr>
            <a:r>
              <a:rPr lang="en"/>
              <a:t>The College Essay</a:t>
            </a:r>
            <a:endParaRPr/>
          </a:p>
          <a:p>
            <a:pPr indent="-406400" lvl="0" marL="457200" rtl="0" algn="l">
              <a:spcBef>
                <a:spcPts val="0"/>
              </a:spcBef>
              <a:spcAft>
                <a:spcPts val="0"/>
              </a:spcAft>
              <a:buSzPts val="2800"/>
              <a:buChar char="•"/>
            </a:pPr>
            <a:r>
              <a:rPr lang="en"/>
              <a:t>Letters of Recommendation</a:t>
            </a:r>
            <a:endParaRPr/>
          </a:p>
          <a:p>
            <a:pPr indent="-406400" lvl="0" marL="457200" rtl="0" algn="l">
              <a:spcBef>
                <a:spcPts val="0"/>
              </a:spcBef>
              <a:spcAft>
                <a:spcPts val="0"/>
              </a:spcAft>
              <a:buSzPts val="2800"/>
              <a:buChar char="•"/>
            </a:pPr>
            <a:r>
              <a:rPr lang="en"/>
              <a:t>Continuing the college search and creating a formal list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52" name="Shape 152"/>
        <p:cNvGrpSpPr/>
        <p:nvPr/>
      </p:nvGrpSpPr>
      <p:grpSpPr>
        <a:xfrm>
          <a:off x="0" y="0"/>
          <a:ext cx="0" cy="0"/>
          <a:chOff x="0" y="0"/>
          <a:chExt cx="0" cy="0"/>
        </a:xfrm>
      </p:grpSpPr>
      <p:grpSp>
        <p:nvGrpSpPr>
          <p:cNvPr id="153" name="Google Shape;153;p31"/>
          <p:cNvGrpSpPr/>
          <p:nvPr/>
        </p:nvGrpSpPr>
        <p:grpSpPr>
          <a:xfrm>
            <a:off x="457201" y="1855839"/>
            <a:ext cx="8445188" cy="970936"/>
            <a:chOff x="457200" y="2743200"/>
            <a:chExt cx="8229600" cy="1261533"/>
          </a:xfrm>
        </p:grpSpPr>
        <p:pic>
          <p:nvPicPr>
            <p:cNvPr id="154" name="Google Shape;154;p31"/>
            <p:cNvPicPr preferRelativeResize="0"/>
            <p:nvPr/>
          </p:nvPicPr>
          <p:blipFill rotWithShape="1">
            <a:blip r:embed="rId4">
              <a:alphaModFix/>
            </a:blip>
            <a:srcRect b="0" l="0" r="0" t="0"/>
            <a:stretch/>
          </p:blipFill>
          <p:spPr>
            <a:xfrm>
              <a:off x="457200" y="3064933"/>
              <a:ext cx="457200" cy="939800"/>
            </a:xfrm>
            <a:prstGeom prst="rect">
              <a:avLst/>
            </a:prstGeom>
            <a:noFill/>
            <a:ln>
              <a:noFill/>
            </a:ln>
          </p:spPr>
        </p:pic>
        <p:pic>
          <p:nvPicPr>
            <p:cNvPr id="155" name="Google Shape;155;p31"/>
            <p:cNvPicPr preferRelativeResize="0"/>
            <p:nvPr/>
          </p:nvPicPr>
          <p:blipFill rotWithShape="1">
            <a:blip r:embed="rId5">
              <a:alphaModFix/>
            </a:blip>
            <a:srcRect b="0" l="0" r="0" t="0"/>
            <a:stretch/>
          </p:blipFill>
          <p:spPr>
            <a:xfrm>
              <a:off x="457200" y="2743200"/>
              <a:ext cx="8229600" cy="876300"/>
            </a:xfrm>
            <a:prstGeom prst="rect">
              <a:avLst/>
            </a:prstGeom>
            <a:noFill/>
            <a:ln>
              <a:noFill/>
            </a:ln>
          </p:spPr>
        </p:pic>
      </p:grpSp>
      <p:sp>
        <p:nvSpPr>
          <p:cNvPr id="156" name="Google Shape;156;p31"/>
          <p:cNvSpPr txBox="1"/>
          <p:nvPr/>
        </p:nvSpPr>
        <p:spPr>
          <a:xfrm>
            <a:off x="457200" y="2000864"/>
            <a:ext cx="8210593" cy="393056"/>
          </a:xfrm>
          <a:prstGeom prst="rect">
            <a:avLst/>
          </a:prstGeom>
          <a:noFill/>
          <a:ln>
            <a:noFill/>
          </a:ln>
        </p:spPr>
        <p:txBody>
          <a:bodyPr anchorCtr="0" anchor="t" bIns="45700" lIns="91425" spcFirstLastPara="1" rIns="91425" wrap="square" tIns="45700">
            <a:noAutofit/>
          </a:bodyPr>
          <a:lstStyle/>
          <a:p>
            <a:pPr indent="0" lvl="0" marL="0" marR="0" rtl="0" algn="ctr">
              <a:lnSpc>
                <a:spcPct val="92571"/>
              </a:lnSpc>
              <a:spcBef>
                <a:spcPts val="0"/>
              </a:spcBef>
              <a:spcAft>
                <a:spcPts val="0"/>
              </a:spcAft>
              <a:buNone/>
            </a:pPr>
            <a:r>
              <a:rPr b="1" i="0" lang="en" sz="3500" u="none" cap="none" strike="noStrike">
                <a:solidFill>
                  <a:srgbClr val="FFFFFF"/>
                </a:solidFill>
                <a:latin typeface="Arial"/>
                <a:ea typeface="Arial"/>
                <a:cs typeface="Arial"/>
                <a:sym typeface="Arial"/>
              </a:rPr>
              <a:t>Financial Aid Basics</a:t>
            </a:r>
            <a:endParaRPr b="1" i="0" sz="3500" u="none" cap="none" strike="noStrike">
              <a:solidFill>
                <a:srgbClr val="FFFFFF"/>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What Is Financial Aid?</a:t>
            </a:r>
            <a:endParaRPr b="1" i="0" sz="4400" u="none" cap="none" strike="noStrike">
              <a:solidFill>
                <a:srgbClr val="088877"/>
              </a:solidFill>
              <a:latin typeface="Arial"/>
              <a:ea typeface="Arial"/>
              <a:cs typeface="Arial"/>
              <a:sym typeface="Arial"/>
            </a:endParaRPr>
          </a:p>
        </p:txBody>
      </p:sp>
      <p:sp>
        <p:nvSpPr>
          <p:cNvPr id="162" name="Google Shape;162;p32"/>
          <p:cNvSpPr txBox="1"/>
          <p:nvPr>
            <p:ph idx="1" type="body"/>
          </p:nvPr>
        </p:nvSpPr>
        <p:spPr>
          <a:xfrm>
            <a:off x="457200" y="1063225"/>
            <a:ext cx="8229600" cy="33945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Financial aid consists of funds provided to students and families to help pay for postsecondary educational expenses.</a:t>
            </a:r>
            <a:endParaRPr b="0" i="0" sz="2800" u="none" cap="none" strike="noStrike">
              <a:solidFill>
                <a:schemeClr val="dk1"/>
              </a:solidFill>
              <a:latin typeface="Arial"/>
              <a:ea typeface="Arial"/>
              <a:cs typeface="Arial"/>
              <a:sym typeface="Arial"/>
            </a:endParaRPr>
          </a:p>
          <a:p>
            <a:pPr indent="-342900" lvl="0" marL="342900" marR="0" rtl="0" algn="l">
              <a:spcBef>
                <a:spcPts val="1872"/>
              </a:spcBef>
              <a:spcAft>
                <a:spcPts val="160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Need Based Aid / Merit Based Aid</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3"/>
          <p:cNvSpPr txBox="1"/>
          <p:nvPr>
            <p:ph idx="1" type="body"/>
          </p:nvPr>
        </p:nvSpPr>
        <p:spPr>
          <a:xfrm>
            <a:off x="457200" y="257800"/>
            <a:ext cx="8229600" cy="339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EE5527"/>
              </a:buClr>
              <a:buSzPts val="2590"/>
              <a:buFont typeface="Arial"/>
              <a:buChar char="•"/>
            </a:pPr>
            <a:r>
              <a:rPr b="0" i="0" lang="en" sz="2590" u="none" cap="none" strike="noStrike">
                <a:solidFill>
                  <a:schemeClr val="dk1"/>
                </a:solidFill>
                <a:latin typeface="Arial"/>
                <a:ea typeface="Arial"/>
                <a:cs typeface="Arial"/>
                <a:sym typeface="Arial"/>
              </a:rPr>
              <a:t>Federal Government</a:t>
            </a:r>
            <a:endParaRPr/>
          </a:p>
          <a:p>
            <a:pPr indent="-342900" lvl="0" marL="342900" marR="0" rtl="0" algn="l">
              <a:lnSpc>
                <a:spcPct val="90000"/>
              </a:lnSpc>
              <a:spcBef>
                <a:spcPts val="1872"/>
              </a:spcBef>
              <a:spcAft>
                <a:spcPts val="0"/>
              </a:spcAft>
              <a:buClr>
                <a:srgbClr val="EE5527"/>
              </a:buClr>
              <a:buSzPts val="2590"/>
              <a:buFont typeface="Arial"/>
              <a:buChar char="•"/>
            </a:pPr>
            <a:r>
              <a:rPr b="0" i="0" lang="en" sz="2590" u="none" cap="none" strike="noStrike">
                <a:solidFill>
                  <a:schemeClr val="dk1"/>
                </a:solidFill>
                <a:latin typeface="Arial"/>
                <a:ea typeface="Arial"/>
                <a:cs typeface="Arial"/>
                <a:sym typeface="Arial"/>
              </a:rPr>
              <a:t>State Government</a:t>
            </a:r>
            <a:endParaRPr/>
          </a:p>
          <a:p>
            <a:pPr indent="-342900" lvl="0" marL="342900" marR="0" rtl="0" algn="l">
              <a:lnSpc>
                <a:spcPct val="90000"/>
              </a:lnSpc>
              <a:spcBef>
                <a:spcPts val="1872"/>
              </a:spcBef>
              <a:spcAft>
                <a:spcPts val="0"/>
              </a:spcAft>
              <a:buClr>
                <a:srgbClr val="EE5527"/>
              </a:buClr>
              <a:buSzPts val="2590"/>
              <a:buFont typeface="Arial"/>
              <a:buChar char="•"/>
            </a:pPr>
            <a:r>
              <a:rPr b="0" i="0" lang="en" sz="2590" u="none" cap="none" strike="noStrike">
                <a:solidFill>
                  <a:schemeClr val="dk1"/>
                </a:solidFill>
                <a:latin typeface="Arial"/>
                <a:ea typeface="Arial"/>
                <a:cs typeface="Arial"/>
                <a:sym typeface="Arial"/>
              </a:rPr>
              <a:t>School/Colleges</a:t>
            </a:r>
            <a:endParaRPr/>
          </a:p>
          <a:p>
            <a:pPr indent="-342900" lvl="0" marL="342900" marR="0" rtl="0" algn="l">
              <a:lnSpc>
                <a:spcPct val="90000"/>
              </a:lnSpc>
              <a:spcBef>
                <a:spcPts val="1872"/>
              </a:spcBef>
              <a:spcAft>
                <a:spcPts val="0"/>
              </a:spcAft>
              <a:buClr>
                <a:srgbClr val="EE5527"/>
              </a:buClr>
              <a:buSzPts val="2590"/>
              <a:buFont typeface="Arial"/>
              <a:buChar char="•"/>
            </a:pPr>
            <a:r>
              <a:rPr b="0" i="0" lang="en" sz="2590" u="none" cap="none" strike="noStrike">
                <a:solidFill>
                  <a:schemeClr val="dk1"/>
                </a:solidFill>
                <a:latin typeface="Arial"/>
                <a:ea typeface="Arial"/>
                <a:cs typeface="Arial"/>
                <a:sym typeface="Arial"/>
              </a:rPr>
              <a:t>Private Scholarship Sources:</a:t>
            </a:r>
            <a:endParaRPr/>
          </a:p>
          <a:p>
            <a:pPr indent="-285750" lvl="1" marL="742950" marR="0" rtl="0" algn="l">
              <a:lnSpc>
                <a:spcPct val="90000"/>
              </a:lnSpc>
              <a:spcBef>
                <a:spcPts val="1872"/>
              </a:spcBef>
              <a:spcAft>
                <a:spcPts val="0"/>
              </a:spcAft>
              <a:buClr>
                <a:srgbClr val="EE5527"/>
              </a:buClr>
              <a:buSzPts val="2220"/>
              <a:buFont typeface="Merriweather Sans"/>
              <a:buChar char="»"/>
            </a:pPr>
            <a:r>
              <a:rPr b="0" i="0" lang="en" sz="2220" u="none" cap="none" strike="noStrike">
                <a:solidFill>
                  <a:schemeClr val="dk1"/>
                </a:solidFill>
                <a:latin typeface="Arial"/>
                <a:ea typeface="Arial"/>
                <a:cs typeface="Arial"/>
                <a:sym typeface="Arial"/>
              </a:rPr>
              <a:t>HS counselors</a:t>
            </a:r>
            <a:endParaRPr/>
          </a:p>
          <a:p>
            <a:pPr indent="-285750" lvl="1" marL="742950" marR="0" rtl="0" algn="l">
              <a:lnSpc>
                <a:spcPct val="90000"/>
              </a:lnSpc>
              <a:spcBef>
                <a:spcPts val="1872"/>
              </a:spcBef>
              <a:spcAft>
                <a:spcPts val="0"/>
              </a:spcAft>
              <a:buClr>
                <a:srgbClr val="EE5527"/>
              </a:buClr>
              <a:buSzPts val="2220"/>
              <a:buFont typeface="Merriweather Sans"/>
              <a:buChar char="»"/>
            </a:pPr>
            <a:r>
              <a:rPr b="0" i="0" lang="en" sz="2220" u="none" cap="none" strike="noStrike">
                <a:solidFill>
                  <a:schemeClr val="dk1"/>
                </a:solidFill>
                <a:latin typeface="Arial"/>
                <a:ea typeface="Arial"/>
                <a:cs typeface="Arial"/>
                <a:sym typeface="Arial"/>
              </a:rPr>
              <a:t>Clubs and organizations</a:t>
            </a:r>
            <a:endParaRPr/>
          </a:p>
          <a:p>
            <a:pPr indent="-285750" lvl="1" marL="742950" marR="0" rtl="0" algn="l">
              <a:lnSpc>
                <a:spcPct val="90000"/>
              </a:lnSpc>
              <a:spcBef>
                <a:spcPts val="1872"/>
              </a:spcBef>
              <a:spcAft>
                <a:spcPts val="0"/>
              </a:spcAft>
              <a:buClr>
                <a:srgbClr val="EE5527"/>
              </a:buClr>
              <a:buSzPts val="2220"/>
              <a:buFont typeface="Merriweather Sans"/>
              <a:buChar char="»"/>
            </a:pPr>
            <a:r>
              <a:rPr b="0" i="0" lang="en" sz="2220" u="none" cap="none" strike="noStrike">
                <a:solidFill>
                  <a:schemeClr val="dk1"/>
                </a:solidFill>
                <a:latin typeface="Arial"/>
                <a:ea typeface="Arial"/>
                <a:cs typeface="Arial"/>
                <a:sym typeface="Arial"/>
              </a:rPr>
              <a:t>Employers</a:t>
            </a:r>
            <a:endParaRPr/>
          </a:p>
          <a:p>
            <a:pPr indent="-285750" lvl="1" marL="742950" marR="0" rtl="0" algn="l">
              <a:lnSpc>
                <a:spcPct val="90000"/>
              </a:lnSpc>
              <a:spcBef>
                <a:spcPts val="1872"/>
              </a:spcBef>
              <a:spcAft>
                <a:spcPts val="1600"/>
              </a:spcAft>
              <a:buClr>
                <a:srgbClr val="EE5527"/>
              </a:buClr>
              <a:buSzPts val="2220"/>
              <a:buFont typeface="Merriweather Sans"/>
              <a:buChar char="»"/>
            </a:pPr>
            <a:r>
              <a:rPr b="0" i="0" lang="en" sz="2220" u="none" cap="none" strike="noStrike">
                <a:solidFill>
                  <a:schemeClr val="dk1"/>
                </a:solidFill>
                <a:latin typeface="Arial"/>
                <a:ea typeface="Arial"/>
                <a:cs typeface="Arial"/>
                <a:sym typeface="Arial"/>
              </a:rPr>
              <a:t>Internet scholarship searches</a:t>
            </a:r>
            <a:endParaRPr b="0" i="0" sz="2220" u="none" cap="none" strike="noStrike">
              <a:solidFill>
                <a:schemeClr val="dk1"/>
              </a:solidFill>
              <a:latin typeface="Arial"/>
              <a:ea typeface="Arial"/>
              <a:cs typeface="Arial"/>
              <a:sym typeface="Arial"/>
            </a:endParaRPr>
          </a:p>
        </p:txBody>
      </p:sp>
      <p:pic>
        <p:nvPicPr>
          <p:cNvPr id="168" name="Google Shape;168;p33"/>
          <p:cNvPicPr preferRelativeResize="0"/>
          <p:nvPr/>
        </p:nvPicPr>
        <p:blipFill rotWithShape="1">
          <a:blip r:embed="rId3">
            <a:alphaModFix/>
          </a:blip>
          <a:srcRect b="0" l="0" r="0" t="0"/>
          <a:stretch/>
        </p:blipFill>
        <p:spPr>
          <a:xfrm>
            <a:off x="5087844" y="3829049"/>
            <a:ext cx="4052693" cy="1314449"/>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4"/>
          <p:cNvSpPr txBox="1"/>
          <p:nvPr>
            <p:ph type="title"/>
          </p:nvPr>
        </p:nvSpPr>
        <p:spPr>
          <a:xfrm>
            <a:off x="457200" y="205978"/>
            <a:ext cx="8229600" cy="53697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3959" u="none" cap="none" strike="noStrike">
                <a:solidFill>
                  <a:srgbClr val="088877"/>
                </a:solidFill>
                <a:latin typeface="Arial"/>
                <a:ea typeface="Arial"/>
                <a:cs typeface="Arial"/>
                <a:sym typeface="Arial"/>
              </a:rPr>
              <a:t>The Financial Aid Process</a:t>
            </a:r>
            <a:endParaRPr b="1" i="0" sz="3959" u="none" cap="none" strike="noStrike">
              <a:solidFill>
                <a:srgbClr val="088877"/>
              </a:solidFill>
              <a:latin typeface="Arial"/>
              <a:ea typeface="Arial"/>
              <a:cs typeface="Arial"/>
              <a:sym typeface="Arial"/>
            </a:endParaRPr>
          </a:p>
        </p:txBody>
      </p:sp>
      <p:sp>
        <p:nvSpPr>
          <p:cNvPr id="175" name="Google Shape;175;p34"/>
          <p:cNvSpPr txBox="1"/>
          <p:nvPr>
            <p:ph idx="1" type="body"/>
          </p:nvPr>
        </p:nvSpPr>
        <p:spPr>
          <a:xfrm>
            <a:off x="707436" y="1378720"/>
            <a:ext cx="4114800" cy="339447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E5527"/>
              </a:buClr>
              <a:buFont typeface="Arial"/>
              <a:buNone/>
            </a:pPr>
            <a:r>
              <a:rPr b="1" i="0" lang="en" sz="2200" u="sng" cap="none" strike="noStrike">
                <a:solidFill>
                  <a:srgbClr val="AA2064"/>
                </a:solidFill>
                <a:latin typeface="Arial"/>
                <a:ea typeface="Arial"/>
                <a:cs typeface="Arial"/>
                <a:sym typeface="Arial"/>
              </a:rPr>
              <a:t>ALL Schools Require: </a:t>
            </a:r>
            <a:endParaRPr/>
          </a:p>
          <a:p>
            <a:pPr indent="-342900" lvl="0" marL="342900" marR="0" rtl="0" algn="l">
              <a:lnSpc>
                <a:spcPct val="90000"/>
              </a:lnSpc>
              <a:spcBef>
                <a:spcPts val="1272"/>
              </a:spcBef>
              <a:spcAft>
                <a:spcPts val="0"/>
              </a:spcAft>
              <a:buClr>
                <a:srgbClr val="EE5527"/>
              </a:buClr>
              <a:buSzPts val="1800"/>
              <a:buFont typeface="Arial"/>
              <a:buChar char="•"/>
            </a:pPr>
            <a:r>
              <a:rPr b="1" i="0" lang="en" sz="1800" u="none" cap="none" strike="noStrike">
                <a:solidFill>
                  <a:schemeClr val="dk1"/>
                </a:solidFill>
                <a:latin typeface="Arial"/>
                <a:ea typeface="Arial"/>
                <a:cs typeface="Arial"/>
                <a:sym typeface="Arial"/>
              </a:rPr>
              <a:t>FAFSA</a:t>
            </a:r>
            <a:r>
              <a:rPr b="0" i="0" lang="en" sz="1800" u="none" cap="none" strike="noStrike">
                <a:solidFill>
                  <a:schemeClr val="dk1"/>
                </a:solidFill>
                <a:latin typeface="Arial"/>
                <a:ea typeface="Arial"/>
                <a:cs typeface="Arial"/>
                <a:sym typeface="Arial"/>
              </a:rPr>
              <a:t> (Free Application for Federal Student Aid) after October 1 for 2017 </a:t>
            </a:r>
            <a:endParaRPr/>
          </a:p>
          <a:p>
            <a:pPr indent="-342900" lvl="0" marL="342900" marR="0" rtl="0" algn="l">
              <a:lnSpc>
                <a:spcPct val="90000"/>
              </a:lnSpc>
              <a:spcBef>
                <a:spcPts val="12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Required by all schools, and some scholarship organizations</a:t>
            </a:r>
            <a:endParaRPr/>
          </a:p>
          <a:p>
            <a:pPr indent="-342900" lvl="0" marL="342900" marR="0" rtl="0" algn="l">
              <a:lnSpc>
                <a:spcPct val="90000"/>
              </a:lnSpc>
              <a:spcBef>
                <a:spcPts val="1272"/>
              </a:spcBef>
              <a:spcAft>
                <a:spcPts val="0"/>
              </a:spcAft>
              <a:buClr>
                <a:srgbClr val="EE5527"/>
              </a:buClr>
              <a:buSzPts val="1800"/>
              <a:buFont typeface="Arial"/>
              <a:buChar char="•"/>
            </a:pPr>
            <a:r>
              <a:rPr b="1" i="0" lang="en" sz="1800" u="none" cap="none" strike="noStrike">
                <a:solidFill>
                  <a:schemeClr val="dk1"/>
                </a:solidFill>
                <a:latin typeface="Arial"/>
                <a:ea typeface="Arial"/>
                <a:cs typeface="Arial"/>
                <a:sym typeface="Arial"/>
              </a:rPr>
              <a:t>STATE GRANT FORM </a:t>
            </a:r>
            <a:r>
              <a:rPr b="0" i="0" lang="en" sz="1800" u="none" cap="none" strike="noStrike">
                <a:solidFill>
                  <a:schemeClr val="dk1"/>
                </a:solidFill>
                <a:latin typeface="Arial"/>
                <a:ea typeface="Arial"/>
                <a:cs typeface="Arial"/>
                <a:sym typeface="Arial"/>
              </a:rPr>
              <a:t>(TAP)</a:t>
            </a:r>
            <a:endParaRPr/>
          </a:p>
          <a:p>
            <a:pPr indent="-287338" lvl="2" marL="744538" marR="0" rtl="0" algn="l">
              <a:lnSpc>
                <a:spcPct val="90000"/>
              </a:lnSpc>
              <a:spcBef>
                <a:spcPts val="1272"/>
              </a:spcBef>
              <a:spcAft>
                <a:spcPts val="1600"/>
              </a:spcAft>
              <a:buClr>
                <a:srgbClr val="EE5527"/>
              </a:buClr>
              <a:buSzPts val="1440"/>
              <a:buFont typeface="Merriweather Sans"/>
              <a:buChar char="»"/>
            </a:pPr>
            <a:r>
              <a:rPr b="0" i="0" lang="en" sz="1800" u="none" cap="none" strike="noStrike">
                <a:solidFill>
                  <a:schemeClr val="dk1"/>
                </a:solidFill>
                <a:latin typeface="Arial"/>
                <a:ea typeface="Arial"/>
                <a:cs typeface="Arial"/>
                <a:sym typeface="Arial"/>
              </a:rPr>
              <a:t>Required for first-year students after FAFSA is completed</a:t>
            </a:r>
            <a:endParaRPr/>
          </a:p>
        </p:txBody>
      </p:sp>
      <p:sp>
        <p:nvSpPr>
          <p:cNvPr id="176" name="Google Shape;176;p34"/>
          <p:cNvSpPr txBox="1"/>
          <p:nvPr>
            <p:ph idx="2" type="body"/>
          </p:nvPr>
        </p:nvSpPr>
        <p:spPr>
          <a:xfrm>
            <a:off x="5029200" y="1400007"/>
            <a:ext cx="4114800" cy="242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E5527"/>
              </a:buClr>
              <a:buFont typeface="Arial"/>
              <a:buNone/>
            </a:pPr>
            <a:r>
              <a:rPr b="1" i="1" lang="en" sz="2035" u="sng" cap="none" strike="noStrike">
                <a:solidFill>
                  <a:srgbClr val="AA2064"/>
                </a:solidFill>
                <a:latin typeface="Arial"/>
                <a:ea typeface="Arial"/>
                <a:cs typeface="Arial"/>
                <a:sym typeface="Arial"/>
              </a:rPr>
              <a:t>SOME</a:t>
            </a:r>
            <a:r>
              <a:rPr b="1" i="0" lang="en" sz="2035" u="sng" cap="none" strike="noStrike">
                <a:solidFill>
                  <a:srgbClr val="AA2064"/>
                </a:solidFill>
                <a:latin typeface="Arial"/>
                <a:ea typeface="Arial"/>
                <a:cs typeface="Arial"/>
                <a:sym typeface="Arial"/>
              </a:rPr>
              <a:t>  Schools and Scholarship Organizations Require:</a:t>
            </a:r>
            <a:endParaRPr/>
          </a:p>
          <a:p>
            <a:pPr indent="-342900" lvl="0" marL="342900" marR="0" rtl="0" algn="l">
              <a:spcBef>
                <a:spcPts val="1872"/>
              </a:spcBef>
              <a:spcAft>
                <a:spcPts val="0"/>
              </a:spcAft>
              <a:buClr>
                <a:srgbClr val="EE5527"/>
              </a:buClr>
              <a:buSzPts val="1665"/>
              <a:buFont typeface="Arial"/>
              <a:buChar char="•"/>
            </a:pPr>
            <a:r>
              <a:rPr b="1" i="0" lang="en" sz="1665" u="none" cap="none" strike="noStrike">
                <a:solidFill>
                  <a:schemeClr val="dk1"/>
                </a:solidFill>
                <a:latin typeface="Arial"/>
                <a:ea typeface="Arial"/>
                <a:cs typeface="Arial"/>
                <a:sym typeface="Arial"/>
              </a:rPr>
              <a:t>CSS PROFILE</a:t>
            </a:r>
            <a:endParaRPr/>
          </a:p>
          <a:p>
            <a:pPr indent="-342900" lvl="0" marL="342900" marR="0" rtl="0" algn="l">
              <a:spcBef>
                <a:spcPts val="1872"/>
              </a:spcBef>
              <a:spcAft>
                <a:spcPts val="0"/>
              </a:spcAft>
              <a:buClr>
                <a:srgbClr val="EE5527"/>
              </a:buClr>
              <a:buSzPts val="1665"/>
              <a:buFont typeface="Arial"/>
              <a:buChar char="•"/>
            </a:pPr>
            <a:r>
              <a:rPr b="1" i="0" lang="en" sz="1665" u="none" cap="none" strike="noStrike">
                <a:solidFill>
                  <a:schemeClr val="dk1"/>
                </a:solidFill>
                <a:latin typeface="Arial"/>
                <a:ea typeface="Arial"/>
                <a:cs typeface="Arial"/>
                <a:sym typeface="Arial"/>
              </a:rPr>
              <a:t>Own Financial Aid worksheets</a:t>
            </a:r>
            <a:endParaRPr/>
          </a:p>
          <a:p>
            <a:pPr indent="-237172" lvl="0" marL="342900" marR="0" rtl="0" algn="l">
              <a:spcBef>
                <a:spcPts val="1872"/>
              </a:spcBef>
              <a:spcAft>
                <a:spcPts val="1600"/>
              </a:spcAft>
              <a:buClr>
                <a:srgbClr val="EE5527"/>
              </a:buClr>
              <a:buSzPts val="1665"/>
              <a:buFont typeface="Arial"/>
              <a:buNone/>
            </a:pPr>
            <a:r>
              <a:t/>
            </a:r>
            <a:endParaRPr b="0" i="0" sz="1665" u="none" cap="none" strike="noStrike">
              <a:solidFill>
                <a:schemeClr val="dk1"/>
              </a:solidFill>
              <a:latin typeface="Arial"/>
              <a:ea typeface="Arial"/>
              <a:cs typeface="Arial"/>
              <a:sym typeface="Arial"/>
            </a:endParaRPr>
          </a:p>
        </p:txBody>
      </p:sp>
      <p:sp>
        <p:nvSpPr>
          <p:cNvPr id="177" name="Google Shape;177;p34"/>
          <p:cNvSpPr txBox="1"/>
          <p:nvPr/>
        </p:nvSpPr>
        <p:spPr>
          <a:xfrm>
            <a:off x="6477000" y="-514350"/>
            <a:ext cx="2039597" cy="207749"/>
          </a:xfrm>
          <a:prstGeom prst="rect">
            <a:avLst/>
          </a:prstGeom>
          <a:noFill/>
          <a:ln cap="flat" cmpd="sng" w="9525">
            <a:solidFill>
              <a:srgbClr val="1A763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Arial"/>
                <a:ea typeface="Arial"/>
                <a:cs typeface="Arial"/>
                <a:sym typeface="Arial"/>
              </a:rPr>
              <a:t>Page 10 PA Student Aid Guide</a:t>
            </a:r>
            <a:endParaRPr sz="1200">
              <a:solidFill>
                <a:schemeClr val="dk1"/>
              </a:solidFill>
              <a:latin typeface="Arial"/>
              <a:ea typeface="Arial"/>
              <a:cs typeface="Arial"/>
              <a:sym typeface="Arial"/>
            </a:endParaRPr>
          </a:p>
        </p:txBody>
      </p:sp>
      <p:grpSp>
        <p:nvGrpSpPr>
          <p:cNvPr id="178" name="Google Shape;178;p34"/>
          <p:cNvGrpSpPr/>
          <p:nvPr/>
        </p:nvGrpSpPr>
        <p:grpSpPr>
          <a:xfrm flipH="1" rot="10800000">
            <a:off x="228599" y="741967"/>
            <a:ext cx="8619066" cy="658023"/>
            <a:chOff x="1447800" y="5715000"/>
            <a:chExt cx="7399867" cy="877364"/>
          </a:xfrm>
        </p:grpSpPr>
        <p:pic>
          <p:nvPicPr>
            <p:cNvPr id="179" name="Google Shape;179;p34"/>
            <p:cNvPicPr preferRelativeResize="0"/>
            <p:nvPr/>
          </p:nvPicPr>
          <p:blipFill rotWithShape="1">
            <a:blip r:embed="rId3">
              <a:alphaModFix/>
            </a:blip>
            <a:srcRect b="0" l="0" r="0" t="0"/>
            <a:stretch/>
          </p:blipFill>
          <p:spPr>
            <a:xfrm flipH="1" rot="10800000">
              <a:off x="1447800" y="5715000"/>
              <a:ext cx="411103" cy="653606"/>
            </a:xfrm>
            <a:prstGeom prst="rect">
              <a:avLst/>
            </a:prstGeom>
            <a:noFill/>
            <a:ln>
              <a:noFill/>
            </a:ln>
          </p:spPr>
        </p:pic>
        <p:pic>
          <p:nvPicPr>
            <p:cNvPr id="180" name="Google Shape;180;p34"/>
            <p:cNvPicPr preferRelativeResize="0"/>
            <p:nvPr/>
          </p:nvPicPr>
          <p:blipFill rotWithShape="1">
            <a:blip r:embed="rId4">
              <a:alphaModFix/>
            </a:blip>
            <a:srcRect b="0" l="0" r="0" t="0"/>
            <a:stretch/>
          </p:blipFill>
          <p:spPr>
            <a:xfrm flipH="1" rot="10800000">
              <a:off x="1447800" y="5982920"/>
              <a:ext cx="7399867" cy="609444"/>
            </a:xfrm>
            <a:prstGeom prst="rect">
              <a:avLst/>
            </a:prstGeom>
            <a:noFill/>
            <a:ln>
              <a:noFill/>
            </a:ln>
          </p:spPr>
        </p:pic>
      </p:grpSp>
      <p:sp>
        <p:nvSpPr>
          <p:cNvPr id="181" name="Google Shape;181;p34"/>
          <p:cNvSpPr/>
          <p:nvPr/>
        </p:nvSpPr>
        <p:spPr>
          <a:xfrm>
            <a:off x="403150" y="789138"/>
            <a:ext cx="8305800" cy="3577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500">
                <a:solidFill>
                  <a:schemeClr val="lt1"/>
                </a:solidFill>
                <a:latin typeface="Arial"/>
                <a:ea typeface="Arial"/>
                <a:cs typeface="Arial"/>
                <a:sym typeface="Arial"/>
              </a:rPr>
              <a:t>Know what financial aid forms each school requires</a:t>
            </a:r>
            <a:endParaRPr b="1" sz="25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CSS PROFILE</a:t>
            </a:r>
            <a:endParaRPr b="1" i="0" sz="4400" u="none" cap="none" strike="noStrike">
              <a:solidFill>
                <a:srgbClr val="088877"/>
              </a:solidFill>
              <a:latin typeface="Arial"/>
              <a:ea typeface="Arial"/>
              <a:cs typeface="Arial"/>
              <a:sym typeface="Arial"/>
            </a:endParaRPr>
          </a:p>
        </p:txBody>
      </p:sp>
      <p:sp>
        <p:nvSpPr>
          <p:cNvPr id="187" name="Google Shape;187;p35"/>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Collegeboard.org</a:t>
            </a:r>
            <a:endParaRPr/>
          </a:p>
          <a:p>
            <a:pPr indent="-342900" lvl="0" marL="342900" marR="0" rtl="0" algn="l">
              <a:spcBef>
                <a:spcPts val="1872"/>
              </a:spcBef>
              <a:spcAft>
                <a:spcPts val="0"/>
              </a:spcAft>
              <a:buClr>
                <a:srgbClr val="EE5527"/>
              </a:buClr>
              <a:buSzPts val="2800"/>
              <a:buFont typeface="Arial"/>
              <a:buChar char="•"/>
            </a:pPr>
            <a:r>
              <a:rPr b="1" i="0" lang="en" sz="2800" u="none" cap="none" strike="noStrike">
                <a:solidFill>
                  <a:schemeClr val="dk1"/>
                </a:solidFill>
                <a:latin typeface="Arial"/>
                <a:ea typeface="Arial"/>
                <a:cs typeface="Arial"/>
                <a:sym typeface="Arial"/>
              </a:rPr>
              <a:t>Submit if required in addition to the FAFSA</a:t>
            </a:r>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descr="iMac.png" id="192" name="Google Shape;192;p36"/>
          <p:cNvPicPr preferRelativeResize="0"/>
          <p:nvPr/>
        </p:nvPicPr>
        <p:blipFill rotWithShape="1">
          <a:blip r:embed="rId3">
            <a:alphaModFix/>
          </a:blip>
          <a:srcRect b="0" l="0" r="0" t="0"/>
          <a:stretch/>
        </p:blipFill>
        <p:spPr>
          <a:xfrm>
            <a:off x="3133944" y="1200150"/>
            <a:ext cx="6467255" cy="4300452"/>
          </a:xfrm>
          <a:prstGeom prst="rect">
            <a:avLst/>
          </a:prstGeom>
          <a:noFill/>
          <a:ln>
            <a:noFill/>
          </a:ln>
        </p:spPr>
      </p:pic>
      <p:pic>
        <p:nvPicPr>
          <p:cNvPr id="193" name="Google Shape;193;p36"/>
          <p:cNvPicPr preferRelativeResize="0"/>
          <p:nvPr/>
        </p:nvPicPr>
        <p:blipFill rotWithShape="1">
          <a:blip r:embed="rId4">
            <a:alphaModFix/>
          </a:blip>
          <a:srcRect b="5765" l="0" r="0" t="5766"/>
          <a:stretch/>
        </p:blipFill>
        <p:spPr>
          <a:xfrm>
            <a:off x="3874810" y="1760702"/>
            <a:ext cx="4939893" cy="2048542"/>
          </a:xfrm>
          <a:prstGeom prst="rect">
            <a:avLst/>
          </a:prstGeom>
          <a:noFill/>
          <a:ln>
            <a:noFill/>
          </a:ln>
        </p:spPr>
      </p:pic>
      <p:sp>
        <p:nvSpPr>
          <p:cNvPr id="194" name="Google Shape;194;p36"/>
          <p:cNvSpPr/>
          <p:nvPr/>
        </p:nvSpPr>
        <p:spPr>
          <a:xfrm>
            <a:off x="-16934" y="0"/>
            <a:ext cx="9160933" cy="1200150"/>
          </a:xfrm>
          <a:prstGeom prst="rect">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95" name="Google Shape;195;p3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Font typeface="Arial"/>
              <a:buNone/>
            </a:pPr>
            <a:r>
              <a:rPr b="1" i="0" lang="en" sz="3959" u="none" cap="none" strike="noStrike">
                <a:solidFill>
                  <a:srgbClr val="FFFFFF"/>
                </a:solidFill>
                <a:latin typeface="Arial"/>
                <a:ea typeface="Arial"/>
                <a:cs typeface="Arial"/>
                <a:sym typeface="Arial"/>
              </a:rPr>
              <a:t>FAFSA – </a:t>
            </a:r>
            <a:r>
              <a:rPr b="1" i="0" lang="en" sz="3959" u="sng" cap="none" strike="noStrike">
                <a:solidFill>
                  <a:srgbClr val="FFFFFF"/>
                </a:solidFill>
                <a:latin typeface="Arial"/>
                <a:ea typeface="Arial"/>
                <a:cs typeface="Arial"/>
                <a:sym typeface="Arial"/>
              </a:rPr>
              <a:t>F</a:t>
            </a:r>
            <a:r>
              <a:rPr b="1" i="0" lang="en" sz="3959" u="none" cap="none" strike="noStrike">
                <a:solidFill>
                  <a:srgbClr val="FFFFFF"/>
                </a:solidFill>
                <a:latin typeface="Arial"/>
                <a:ea typeface="Arial"/>
                <a:cs typeface="Arial"/>
                <a:sym typeface="Arial"/>
              </a:rPr>
              <a:t>ree </a:t>
            </a:r>
            <a:r>
              <a:rPr b="1" i="0" lang="en" sz="3959" u="sng" cap="none" strike="noStrike">
                <a:solidFill>
                  <a:srgbClr val="FFFFFF"/>
                </a:solidFill>
                <a:latin typeface="Arial"/>
                <a:ea typeface="Arial"/>
                <a:cs typeface="Arial"/>
                <a:sym typeface="Arial"/>
              </a:rPr>
              <a:t>A</a:t>
            </a:r>
            <a:r>
              <a:rPr b="1" i="0" lang="en" sz="3959" u="none" cap="none" strike="noStrike">
                <a:solidFill>
                  <a:srgbClr val="FFFFFF"/>
                </a:solidFill>
                <a:latin typeface="Arial"/>
                <a:ea typeface="Arial"/>
                <a:cs typeface="Arial"/>
                <a:sym typeface="Arial"/>
              </a:rPr>
              <a:t>pplication for </a:t>
            </a:r>
            <a:r>
              <a:rPr b="1" i="0" lang="en" sz="3959" u="sng" cap="none" strike="noStrike">
                <a:solidFill>
                  <a:srgbClr val="FFFFFF"/>
                </a:solidFill>
                <a:latin typeface="Arial"/>
                <a:ea typeface="Arial"/>
                <a:cs typeface="Arial"/>
                <a:sym typeface="Arial"/>
              </a:rPr>
              <a:t>F</a:t>
            </a:r>
            <a:r>
              <a:rPr b="1" i="0" lang="en" sz="3959" u="none" cap="none" strike="noStrike">
                <a:solidFill>
                  <a:srgbClr val="FFFFFF"/>
                </a:solidFill>
                <a:latin typeface="Arial"/>
                <a:ea typeface="Arial"/>
                <a:cs typeface="Arial"/>
                <a:sym typeface="Arial"/>
              </a:rPr>
              <a:t>ederal </a:t>
            </a:r>
            <a:r>
              <a:rPr b="1" i="0" lang="en" sz="3959" u="sng" cap="none" strike="noStrike">
                <a:solidFill>
                  <a:srgbClr val="FFFFFF"/>
                </a:solidFill>
                <a:latin typeface="Arial"/>
                <a:ea typeface="Arial"/>
                <a:cs typeface="Arial"/>
                <a:sym typeface="Arial"/>
              </a:rPr>
              <a:t>S</a:t>
            </a:r>
            <a:r>
              <a:rPr b="1" i="0" lang="en" sz="3959" u="none" cap="none" strike="noStrike">
                <a:solidFill>
                  <a:srgbClr val="FFFFFF"/>
                </a:solidFill>
                <a:latin typeface="Arial"/>
                <a:ea typeface="Arial"/>
                <a:cs typeface="Arial"/>
                <a:sym typeface="Arial"/>
              </a:rPr>
              <a:t>tudent </a:t>
            </a:r>
            <a:r>
              <a:rPr b="1" i="0" lang="en" sz="3959" u="sng" cap="none" strike="noStrike">
                <a:solidFill>
                  <a:srgbClr val="FFFFFF"/>
                </a:solidFill>
                <a:latin typeface="Arial"/>
                <a:ea typeface="Arial"/>
                <a:cs typeface="Arial"/>
                <a:sym typeface="Arial"/>
              </a:rPr>
              <a:t>A</a:t>
            </a:r>
            <a:r>
              <a:rPr b="1" i="0" lang="en" sz="3959" u="none" cap="none" strike="noStrike">
                <a:solidFill>
                  <a:srgbClr val="FFFFFF"/>
                </a:solidFill>
                <a:latin typeface="Arial"/>
                <a:ea typeface="Arial"/>
                <a:cs typeface="Arial"/>
                <a:sym typeface="Arial"/>
              </a:rPr>
              <a:t>id</a:t>
            </a:r>
            <a:endParaRPr b="1" i="0" sz="3959" u="none" cap="none" strike="noStrike">
              <a:solidFill>
                <a:srgbClr val="FFFFFF"/>
              </a:solidFill>
              <a:latin typeface="Arial"/>
              <a:ea typeface="Arial"/>
              <a:cs typeface="Arial"/>
              <a:sym typeface="Arial"/>
            </a:endParaRPr>
          </a:p>
        </p:txBody>
      </p:sp>
      <p:sp>
        <p:nvSpPr>
          <p:cNvPr id="196" name="Google Shape;196;p36"/>
          <p:cNvSpPr txBox="1"/>
          <p:nvPr/>
        </p:nvSpPr>
        <p:spPr>
          <a:xfrm>
            <a:off x="228600" y="2114550"/>
            <a:ext cx="3048000" cy="2514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5527"/>
              </a:buClr>
              <a:buSzPts val="2000"/>
              <a:buFont typeface="Arial"/>
              <a:buChar char="•"/>
            </a:pPr>
            <a:r>
              <a:rPr lang="en" sz="2000">
                <a:solidFill>
                  <a:schemeClr val="dk1"/>
                </a:solidFill>
                <a:latin typeface="Arial"/>
                <a:ea typeface="Arial"/>
                <a:cs typeface="Arial"/>
                <a:sym typeface="Arial"/>
              </a:rPr>
              <a:t>Must file a FAFSA to be eligible for these programs each year a student attends school</a:t>
            </a:r>
            <a:endParaRPr/>
          </a:p>
          <a:p>
            <a:pPr indent="-342900" lvl="0" marL="342900" marR="0" rtl="0" algn="l">
              <a:spcBef>
                <a:spcPts val="600"/>
              </a:spcBef>
              <a:spcAft>
                <a:spcPts val="0"/>
              </a:spcAft>
              <a:buClr>
                <a:srgbClr val="EE5527"/>
              </a:buClr>
              <a:buSzPts val="2000"/>
              <a:buFont typeface="Arial"/>
              <a:buChar char="•"/>
            </a:pPr>
            <a:r>
              <a:rPr lang="en" sz="2000">
                <a:solidFill>
                  <a:schemeClr val="dk1"/>
                </a:solidFill>
                <a:latin typeface="Arial"/>
                <a:ea typeface="Arial"/>
                <a:cs typeface="Arial"/>
                <a:sym typeface="Arial"/>
              </a:rPr>
              <a:t>File online – Fast, Secure, Skip Logic, Built-in Edits, Start/Save/Stop</a:t>
            </a:r>
            <a:endParaRPr/>
          </a:p>
          <a:p>
            <a:pPr indent="-241300" lvl="0" marL="342900" marR="0" rtl="0" algn="l">
              <a:spcBef>
                <a:spcPts val="600"/>
              </a:spcBef>
              <a:spcAft>
                <a:spcPts val="0"/>
              </a:spcAft>
              <a:buClr>
                <a:srgbClr val="EE5527"/>
              </a:buClr>
              <a:buSzPts val="1600"/>
              <a:buFont typeface="Arial"/>
              <a:buNone/>
            </a:pPr>
            <a:r>
              <a:t/>
            </a:r>
            <a:endParaRPr sz="1600">
              <a:solidFill>
                <a:schemeClr val="dk1"/>
              </a:solidFill>
              <a:latin typeface="Arial"/>
              <a:ea typeface="Arial"/>
              <a:cs typeface="Arial"/>
              <a:sym typeface="Arial"/>
            </a:endParaRPr>
          </a:p>
        </p:txBody>
      </p:sp>
      <p:sp>
        <p:nvSpPr>
          <p:cNvPr id="197" name="Google Shape;197;p36"/>
          <p:cNvSpPr/>
          <p:nvPr/>
        </p:nvSpPr>
        <p:spPr>
          <a:xfrm>
            <a:off x="4800600" y="2743200"/>
            <a:ext cx="1066800" cy="342900"/>
          </a:xfrm>
          <a:prstGeom prst="ellipse">
            <a:avLst/>
          </a:prstGeom>
          <a:noFill/>
          <a:ln cap="flat" cmpd="sng" w="25400">
            <a:solidFill>
              <a:srgbClr val="EE55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Light"/>
              <a:ea typeface="Open Sans Light"/>
              <a:cs typeface="Open Sans Light"/>
              <a:sym typeface="Open Sans Light"/>
            </a:endParaRPr>
          </a:p>
        </p:txBody>
      </p:sp>
      <p:grpSp>
        <p:nvGrpSpPr>
          <p:cNvPr id="198" name="Google Shape;198;p36"/>
          <p:cNvGrpSpPr/>
          <p:nvPr/>
        </p:nvGrpSpPr>
        <p:grpSpPr>
          <a:xfrm flipH="1" rot="10800000">
            <a:off x="304800" y="1399378"/>
            <a:ext cx="5257800" cy="658022"/>
            <a:chOff x="220133" y="5638800"/>
            <a:chExt cx="4504267" cy="877363"/>
          </a:xfrm>
        </p:grpSpPr>
        <p:pic>
          <p:nvPicPr>
            <p:cNvPr id="199" name="Google Shape;199;p36"/>
            <p:cNvPicPr preferRelativeResize="0"/>
            <p:nvPr/>
          </p:nvPicPr>
          <p:blipFill rotWithShape="1">
            <a:blip r:embed="rId5">
              <a:alphaModFix/>
            </a:blip>
            <a:srcRect b="0" l="0" r="0" t="0"/>
            <a:stretch/>
          </p:blipFill>
          <p:spPr>
            <a:xfrm flipH="1" rot="10800000">
              <a:off x="220133" y="5638800"/>
              <a:ext cx="317970" cy="653606"/>
            </a:xfrm>
            <a:prstGeom prst="rect">
              <a:avLst/>
            </a:prstGeom>
            <a:noFill/>
            <a:ln>
              <a:noFill/>
            </a:ln>
          </p:spPr>
        </p:pic>
        <p:pic>
          <p:nvPicPr>
            <p:cNvPr id="200" name="Google Shape;200;p36"/>
            <p:cNvPicPr preferRelativeResize="0"/>
            <p:nvPr/>
          </p:nvPicPr>
          <p:blipFill rotWithShape="1">
            <a:blip r:embed="rId6">
              <a:alphaModFix/>
            </a:blip>
            <a:srcRect b="0" l="0" r="0" t="0"/>
            <a:stretch/>
          </p:blipFill>
          <p:spPr>
            <a:xfrm flipH="1" rot="10800000">
              <a:off x="220133" y="5906719"/>
              <a:ext cx="4504267" cy="609444"/>
            </a:xfrm>
            <a:prstGeom prst="rect">
              <a:avLst/>
            </a:prstGeom>
            <a:noFill/>
            <a:ln>
              <a:noFill/>
            </a:ln>
          </p:spPr>
        </p:pic>
      </p:grpSp>
      <p:sp>
        <p:nvSpPr>
          <p:cNvPr id="201" name="Google Shape;201;p36"/>
          <p:cNvSpPr/>
          <p:nvPr/>
        </p:nvSpPr>
        <p:spPr>
          <a:xfrm>
            <a:off x="685800" y="1413301"/>
            <a:ext cx="5410200" cy="4154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000">
                <a:solidFill>
                  <a:schemeClr val="lt1"/>
                </a:solidFill>
                <a:latin typeface="Arial"/>
                <a:ea typeface="Arial"/>
                <a:cs typeface="Arial"/>
                <a:sym typeface="Arial"/>
              </a:rPr>
              <a:t>FAFSA.gov</a:t>
            </a:r>
            <a:endParaRPr b="1" sz="3000">
              <a:solidFill>
                <a:schemeClr val="lt1"/>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Deadlines Are Crucial</a:t>
            </a:r>
            <a:endParaRPr b="1" i="0" sz="4400" u="none" cap="none" strike="noStrike">
              <a:solidFill>
                <a:srgbClr val="088877"/>
              </a:solidFill>
              <a:latin typeface="Arial"/>
              <a:ea typeface="Arial"/>
              <a:cs typeface="Arial"/>
              <a:sym typeface="Arial"/>
            </a:endParaRPr>
          </a:p>
        </p:txBody>
      </p:sp>
      <p:sp>
        <p:nvSpPr>
          <p:cNvPr id="207" name="Google Shape;207;p37"/>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Make sure you know the priority FAFSA filing deadlines </a:t>
            </a:r>
            <a:r>
              <a:rPr b="1" i="0" lang="en" sz="2800" u="none" cap="none" strike="noStrike">
                <a:solidFill>
                  <a:schemeClr val="dk1"/>
                </a:solidFill>
                <a:latin typeface="Arial"/>
                <a:ea typeface="Arial"/>
                <a:cs typeface="Arial"/>
                <a:sym typeface="Arial"/>
              </a:rPr>
              <a:t>for the schools you are considering</a:t>
            </a:r>
            <a:r>
              <a:rPr b="0" i="0" lang="en" sz="2800" u="none" cap="none" strike="noStrike">
                <a:solidFill>
                  <a:schemeClr val="dk1"/>
                </a:solidFill>
                <a:latin typeface="Arial"/>
                <a:ea typeface="Arial"/>
                <a:cs typeface="Arial"/>
                <a:sym typeface="Arial"/>
              </a:rPr>
              <a:t>.</a:t>
            </a:r>
            <a:endParaRPr/>
          </a:p>
          <a:p>
            <a:pPr indent="-342900" lvl="0" marL="342900" marR="0" rtl="0" algn="l">
              <a:spcBef>
                <a:spcPts val="1872"/>
              </a:spcBef>
              <a:spcAft>
                <a:spcPts val="160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File your FAFSA prior to the earliest deadline, even if you have to estimate your information. If you estimate, you must update the </a:t>
            </a:r>
            <a:br>
              <a:rPr b="0" i="0" lang="en" sz="2800" u="none" cap="none" strike="noStrike">
                <a:solidFill>
                  <a:schemeClr val="dk1"/>
                </a:solidFill>
                <a:latin typeface="Arial"/>
                <a:ea typeface="Arial"/>
                <a:cs typeface="Arial"/>
                <a:sym typeface="Arial"/>
              </a:rPr>
            </a:br>
            <a:r>
              <a:rPr b="0" i="0" lang="en" sz="2800" u="none" cap="none" strike="noStrike">
                <a:solidFill>
                  <a:schemeClr val="dk1"/>
                </a:solidFill>
                <a:latin typeface="Arial"/>
                <a:ea typeface="Arial"/>
                <a:cs typeface="Arial"/>
                <a:sym typeface="Arial"/>
              </a:rPr>
              <a:t>FAFSA later.</a:t>
            </a:r>
            <a:endParaRPr b="0" i="0" sz="280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Deadlines</a:t>
            </a:r>
            <a:endParaRPr b="1" i="0" sz="4400" u="none" cap="none" strike="noStrike">
              <a:solidFill>
                <a:srgbClr val="088877"/>
              </a:solidFill>
              <a:latin typeface="Arial"/>
              <a:ea typeface="Arial"/>
              <a:cs typeface="Arial"/>
              <a:sym typeface="Arial"/>
            </a:endParaRPr>
          </a:p>
        </p:txBody>
      </p:sp>
      <p:sp>
        <p:nvSpPr>
          <p:cNvPr id="213" name="Google Shape;213;p38"/>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285750" lvl="1" marL="742950" marR="0" rtl="0" algn="l">
              <a:spcBef>
                <a:spcPts val="0"/>
              </a:spcBef>
              <a:spcAft>
                <a:spcPts val="0"/>
              </a:spcAft>
              <a:buClr>
                <a:srgbClr val="EE5527"/>
              </a:buClr>
              <a:buSzPts val="2400"/>
              <a:buFont typeface="Merriweather Sans"/>
              <a:buChar char="»"/>
            </a:pPr>
            <a:r>
              <a:rPr b="1" i="0" lang="en" sz="2400" u="none" cap="none" strike="noStrike">
                <a:solidFill>
                  <a:schemeClr val="dk1"/>
                </a:solidFill>
                <a:latin typeface="Arial"/>
                <a:ea typeface="Arial"/>
                <a:cs typeface="Arial"/>
                <a:sym typeface="Arial"/>
              </a:rPr>
              <a:t>NY State deadline – </a:t>
            </a:r>
            <a:endParaRPr/>
          </a:p>
          <a:p>
            <a:pPr indent="-228600" lvl="2" marL="1143000" marR="0" rtl="0" algn="l">
              <a:spcBef>
                <a:spcPts val="1872"/>
              </a:spcBef>
              <a:spcAft>
                <a:spcPts val="0"/>
              </a:spcAft>
              <a:buClr>
                <a:srgbClr val="EE5527"/>
              </a:buClr>
              <a:buSzPts val="1920"/>
              <a:buFont typeface="Merriweather Sans"/>
              <a:buChar char="◦"/>
            </a:pPr>
            <a:r>
              <a:rPr b="0" i="0" lang="en" sz="2400" u="none" cap="none" strike="noStrike">
                <a:solidFill>
                  <a:schemeClr val="dk1"/>
                </a:solidFill>
                <a:latin typeface="Arial"/>
                <a:ea typeface="Arial"/>
                <a:cs typeface="Arial"/>
                <a:sym typeface="Arial"/>
              </a:rPr>
              <a:t>June 30, 20</a:t>
            </a:r>
            <a:r>
              <a:rPr lang="en"/>
              <a:t>20</a:t>
            </a:r>
            <a:endParaRPr b="0" i="0" sz="2400" u="none" cap="none" strike="noStrike">
              <a:solidFill>
                <a:schemeClr val="dk1"/>
              </a:solidFill>
              <a:latin typeface="Arial"/>
              <a:ea typeface="Arial"/>
              <a:cs typeface="Arial"/>
              <a:sym typeface="Arial"/>
            </a:endParaRPr>
          </a:p>
          <a:p>
            <a:pPr indent="-228600" lvl="2" marL="1143000" marR="0" rtl="0" algn="l">
              <a:spcBef>
                <a:spcPts val="1872"/>
              </a:spcBef>
              <a:spcAft>
                <a:spcPts val="1600"/>
              </a:spcAft>
              <a:buClr>
                <a:srgbClr val="EE5527"/>
              </a:buClr>
              <a:buSzPts val="1920"/>
              <a:buFont typeface="Merriweather Sans"/>
              <a:buChar char="◦"/>
            </a:pPr>
            <a:r>
              <a:rPr lang="en"/>
              <a:t>The earlier, the better!</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21"/>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College Process</a:t>
            </a:r>
            <a:endParaRPr/>
          </a:p>
        </p:txBody>
      </p:sp>
      <p:sp>
        <p:nvSpPr>
          <p:cNvPr id="94" name="Google Shape;94;p21"/>
          <p:cNvSpPr txBox="1"/>
          <p:nvPr>
            <p:ph idx="1" type="body"/>
          </p:nvPr>
        </p:nvSpPr>
        <p:spPr>
          <a:xfrm>
            <a:off x="215850" y="687300"/>
            <a:ext cx="8229600" cy="3098700"/>
          </a:xfrm>
          <a:prstGeom prst="rect">
            <a:avLst/>
          </a:prstGeom>
        </p:spPr>
        <p:txBody>
          <a:bodyPr anchorCtr="0" anchor="t" bIns="91425" lIns="91425" spcFirstLastPara="1" rIns="91425" wrap="square" tIns="91425">
            <a:noAutofit/>
          </a:bodyPr>
          <a:lstStyle/>
          <a:p>
            <a:pPr indent="0" lvl="0" marL="0" rtl="0" algn="l">
              <a:spcBef>
                <a:spcPts val="1872"/>
              </a:spcBef>
              <a:spcAft>
                <a:spcPts val="0"/>
              </a:spcAft>
              <a:buNone/>
            </a:pPr>
            <a:r>
              <a:rPr lang="en"/>
              <a:t>Counselor’s Role:</a:t>
            </a:r>
            <a:endParaRPr/>
          </a:p>
          <a:p>
            <a:pPr indent="-342900" lvl="0" marL="457200" rtl="0" algn="l">
              <a:spcBef>
                <a:spcPts val="1600"/>
              </a:spcBef>
              <a:spcAft>
                <a:spcPts val="0"/>
              </a:spcAft>
              <a:buClr>
                <a:srgbClr val="000000"/>
              </a:buClr>
              <a:buSzPts val="1800"/>
              <a:buFont typeface="Open Sans"/>
              <a:buChar char="●"/>
            </a:pPr>
            <a:r>
              <a:rPr lang="en" sz="1800">
                <a:solidFill>
                  <a:srgbClr val="000000"/>
                </a:solidFill>
                <a:latin typeface="Open Sans"/>
                <a:ea typeface="Open Sans"/>
                <a:cs typeface="Open Sans"/>
                <a:sym typeface="Open Sans"/>
              </a:rPr>
              <a:t>Help students find colleges that match current interests and abilities or “best fit”</a:t>
            </a:r>
            <a:endParaRPr sz="1800">
              <a:solidFill>
                <a:srgbClr val="000000"/>
              </a:solidFill>
              <a:latin typeface="Open Sans"/>
              <a:ea typeface="Open Sans"/>
              <a:cs typeface="Open Sans"/>
              <a:sym typeface="Open Sans"/>
            </a:endParaRPr>
          </a:p>
          <a:p>
            <a:pPr indent="-342900" lvl="0" marL="457200" rtl="0" algn="l">
              <a:spcBef>
                <a:spcPts val="0"/>
              </a:spcBef>
              <a:spcAft>
                <a:spcPts val="0"/>
              </a:spcAft>
              <a:buClr>
                <a:srgbClr val="000000"/>
              </a:buClr>
              <a:buSzPts val="1800"/>
              <a:buFont typeface="Open Sans"/>
              <a:buChar char="●"/>
            </a:pPr>
            <a:r>
              <a:rPr lang="en" sz="1800">
                <a:solidFill>
                  <a:srgbClr val="000000"/>
                </a:solidFill>
                <a:latin typeface="Open Sans"/>
                <a:ea typeface="Open Sans"/>
                <a:cs typeface="Open Sans"/>
                <a:sym typeface="Open Sans"/>
              </a:rPr>
              <a:t>Help create a balanced list</a:t>
            </a:r>
            <a:endParaRPr sz="1800">
              <a:solidFill>
                <a:srgbClr val="000000"/>
              </a:solidFill>
              <a:latin typeface="Open Sans"/>
              <a:ea typeface="Open Sans"/>
              <a:cs typeface="Open Sans"/>
              <a:sym typeface="Open Sans"/>
            </a:endParaRPr>
          </a:p>
          <a:p>
            <a:pPr indent="-342900" lvl="0" marL="457200" rtl="0" algn="l">
              <a:spcBef>
                <a:spcPts val="0"/>
              </a:spcBef>
              <a:spcAft>
                <a:spcPts val="0"/>
              </a:spcAft>
              <a:buClr>
                <a:srgbClr val="000000"/>
              </a:buClr>
              <a:buSzPts val="1800"/>
              <a:buFont typeface="Open Sans"/>
              <a:buChar char="●"/>
            </a:pPr>
            <a:r>
              <a:rPr lang="en" sz="1800">
                <a:solidFill>
                  <a:srgbClr val="000000"/>
                </a:solidFill>
                <a:latin typeface="Open Sans"/>
                <a:ea typeface="Open Sans"/>
                <a:cs typeface="Open Sans"/>
                <a:sym typeface="Open Sans"/>
              </a:rPr>
              <a:t>Provide answers to questions along the way</a:t>
            </a:r>
            <a:endParaRPr sz="1800">
              <a:solidFill>
                <a:srgbClr val="000000"/>
              </a:solidFill>
              <a:latin typeface="Open Sans"/>
              <a:ea typeface="Open Sans"/>
              <a:cs typeface="Open Sans"/>
              <a:sym typeface="Open Sans"/>
            </a:endParaRPr>
          </a:p>
          <a:p>
            <a:pPr indent="-342900" lvl="0" marL="457200" rtl="0" algn="l">
              <a:spcBef>
                <a:spcPts val="0"/>
              </a:spcBef>
              <a:spcAft>
                <a:spcPts val="0"/>
              </a:spcAft>
              <a:buClr>
                <a:srgbClr val="000000"/>
              </a:buClr>
              <a:buSzPts val="1800"/>
              <a:buFont typeface="Open Sans"/>
              <a:buChar char="●"/>
            </a:pPr>
            <a:r>
              <a:rPr lang="en" sz="1800">
                <a:solidFill>
                  <a:srgbClr val="000000"/>
                </a:solidFill>
                <a:latin typeface="Open Sans"/>
                <a:ea typeface="Open Sans"/>
                <a:cs typeface="Open Sans"/>
                <a:sym typeface="Open Sans"/>
              </a:rPr>
              <a:t>Help facilitate family communication</a:t>
            </a:r>
            <a:endParaRPr sz="1800">
              <a:solidFill>
                <a:srgbClr val="000000"/>
              </a:solidFill>
              <a:latin typeface="Open Sans"/>
              <a:ea typeface="Open Sans"/>
              <a:cs typeface="Open Sans"/>
              <a:sym typeface="Open Sans"/>
            </a:endParaRPr>
          </a:p>
          <a:p>
            <a:pPr indent="-342900" lvl="0" marL="457200" rtl="0" algn="l">
              <a:spcBef>
                <a:spcPts val="0"/>
              </a:spcBef>
              <a:spcAft>
                <a:spcPts val="0"/>
              </a:spcAft>
              <a:buClr>
                <a:srgbClr val="000000"/>
              </a:buClr>
              <a:buSzPts val="1800"/>
              <a:buFont typeface="Open Sans"/>
              <a:buChar char="●"/>
            </a:pPr>
            <a:r>
              <a:rPr lang="en" sz="1800">
                <a:solidFill>
                  <a:srgbClr val="000000"/>
                </a:solidFill>
                <a:latin typeface="Open Sans"/>
                <a:ea typeface="Open Sans"/>
                <a:cs typeface="Open Sans"/>
                <a:sym typeface="Open Sans"/>
              </a:rPr>
              <a:t> Encourage students to take primary responsibility for the process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Basic Principles</a:t>
            </a:r>
            <a:endParaRPr b="1" i="0" sz="4400" u="none" cap="none" strike="noStrike">
              <a:solidFill>
                <a:srgbClr val="088877"/>
              </a:solidFill>
              <a:latin typeface="Arial"/>
              <a:ea typeface="Arial"/>
              <a:cs typeface="Arial"/>
              <a:sym typeface="Arial"/>
            </a:endParaRPr>
          </a:p>
        </p:txBody>
      </p:sp>
      <p:sp>
        <p:nvSpPr>
          <p:cNvPr id="219" name="Google Shape;219;p39"/>
          <p:cNvSpPr/>
          <p:nvPr/>
        </p:nvSpPr>
        <p:spPr>
          <a:xfrm>
            <a:off x="7003445" y="3677400"/>
            <a:ext cx="1954800" cy="1466100"/>
          </a:xfrm>
          <a:prstGeom prst="ellipse">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pic>
        <p:nvPicPr>
          <p:cNvPr id="220" name="Google Shape;220;p39"/>
          <p:cNvPicPr preferRelativeResize="0"/>
          <p:nvPr/>
        </p:nvPicPr>
        <p:blipFill rotWithShape="1">
          <a:blip r:embed="rId3">
            <a:alphaModFix/>
          </a:blip>
          <a:srcRect b="0" l="0" r="0" t="0"/>
          <a:stretch/>
        </p:blipFill>
        <p:spPr>
          <a:xfrm>
            <a:off x="7546451" y="4059209"/>
            <a:ext cx="868800" cy="814500"/>
          </a:xfrm>
          <a:prstGeom prst="rect">
            <a:avLst/>
          </a:prstGeom>
          <a:noFill/>
          <a:ln>
            <a:noFill/>
          </a:ln>
        </p:spPr>
      </p:pic>
      <p:sp>
        <p:nvSpPr>
          <p:cNvPr id="221" name="Google Shape;221;p39"/>
          <p:cNvSpPr txBox="1"/>
          <p:nvPr>
            <p:ph idx="1" type="body"/>
          </p:nvPr>
        </p:nvSpPr>
        <p:spPr>
          <a:xfrm>
            <a:off x="144975" y="920550"/>
            <a:ext cx="8229600" cy="33945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Paying is the joint responsibility of the student and parent(s), to the extent possible.</a:t>
            </a:r>
            <a:endParaRPr/>
          </a:p>
          <a:p>
            <a:pPr indent="-342900" lvl="0" marL="342900" marR="0" rtl="0" algn="l">
              <a:spcBef>
                <a:spcPts val="1872"/>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Need-based financial aid is subject to a federal formula to determine financial need.</a:t>
            </a:r>
            <a:endParaRPr/>
          </a:p>
          <a:p>
            <a:pPr indent="-342900" lvl="0" marL="342900" marR="0" rtl="0" algn="l">
              <a:spcBef>
                <a:spcPts val="1872"/>
              </a:spcBef>
              <a:spcAft>
                <a:spcPts val="160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Not all families qualify for need-based aid. </a:t>
            </a:r>
            <a:br>
              <a:rPr b="0" i="0" lang="en" sz="2800" u="none" cap="none" strike="noStrike">
                <a:solidFill>
                  <a:schemeClr val="dk1"/>
                </a:solidFill>
                <a:latin typeface="Arial"/>
                <a:ea typeface="Arial"/>
                <a:cs typeface="Arial"/>
                <a:sym typeface="Arial"/>
              </a:rPr>
            </a:br>
            <a:r>
              <a:rPr b="0" i="0" lang="en" sz="2800" u="none" cap="none" strike="noStrike">
                <a:solidFill>
                  <a:schemeClr val="dk1"/>
                </a:solidFill>
                <a:latin typeface="Arial"/>
                <a:ea typeface="Arial"/>
                <a:cs typeface="Arial"/>
                <a:sym typeface="Arial"/>
              </a:rPr>
              <a:t>There is no guarantee that you will get any free money to pay for higher education.</a:t>
            </a:r>
            <a:endParaRPr b="0" i="0" sz="280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3959" u="none" cap="none" strike="noStrike">
                <a:solidFill>
                  <a:srgbClr val="088877"/>
                </a:solidFill>
                <a:latin typeface="Arial"/>
                <a:ea typeface="Arial"/>
                <a:cs typeface="Arial"/>
                <a:sym typeface="Arial"/>
              </a:rPr>
              <a:t>Whose Info Goes on the FAFSA?</a:t>
            </a:r>
            <a:endParaRPr b="1" i="0" sz="3959" u="none" cap="none" strike="noStrike">
              <a:solidFill>
                <a:srgbClr val="088877"/>
              </a:solidFill>
              <a:latin typeface="Arial"/>
              <a:ea typeface="Arial"/>
              <a:cs typeface="Arial"/>
              <a:sym typeface="Arial"/>
            </a:endParaRPr>
          </a:p>
        </p:txBody>
      </p:sp>
      <p:sp>
        <p:nvSpPr>
          <p:cNvPr id="227" name="Google Shape;227;p40"/>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292735" lvl="0" marL="342900" marR="0" rtl="0" algn="l">
              <a:lnSpc>
                <a:spcPct val="90000"/>
              </a:lnSpc>
              <a:spcBef>
                <a:spcPts val="0"/>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Divorced or separated parents (The parent the student lived with the most over the past 12 months. If equal, then the parent who provided more than 50% of student’s support)</a:t>
            </a:r>
            <a:endParaRPr sz="1800"/>
          </a:p>
          <a:p>
            <a:pPr indent="-292735" lvl="0" marL="342900" marR="0" rtl="0" algn="l">
              <a:lnSpc>
                <a:spcPct val="9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Stepparents - YES</a:t>
            </a:r>
            <a:endParaRPr sz="1800"/>
          </a:p>
          <a:p>
            <a:pPr indent="-292735" lvl="0" marL="342900" marR="0" rtl="0" algn="l">
              <a:lnSpc>
                <a:spcPct val="9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Adoptive parents - YES</a:t>
            </a:r>
            <a:endParaRPr b="0" i="0" sz="1800" u="none" cap="none" strike="noStrike">
              <a:solidFill>
                <a:schemeClr val="dk1"/>
              </a:solidFill>
              <a:latin typeface="Arial"/>
              <a:ea typeface="Arial"/>
              <a:cs typeface="Arial"/>
              <a:sym typeface="Arial"/>
            </a:endParaRPr>
          </a:p>
          <a:p>
            <a:pPr indent="-292735" lvl="0" marL="342900" marR="0" rtl="0" algn="l">
              <a:lnSpc>
                <a:spcPct val="9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Foster parents - NO</a:t>
            </a:r>
            <a:endParaRPr sz="1800"/>
          </a:p>
          <a:p>
            <a:pPr indent="-292735" lvl="0" marL="342900" marR="0" rtl="0" algn="l">
              <a:lnSpc>
                <a:spcPct val="9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Legal guardians - NO</a:t>
            </a:r>
            <a:endParaRPr b="0" i="0" sz="1800" u="none" cap="none" strike="noStrike">
              <a:solidFill>
                <a:schemeClr val="dk1"/>
              </a:solidFill>
              <a:latin typeface="Arial"/>
              <a:ea typeface="Arial"/>
              <a:cs typeface="Arial"/>
              <a:sym typeface="Arial"/>
            </a:endParaRPr>
          </a:p>
          <a:p>
            <a:pPr indent="-292735" lvl="0" marL="342900" marR="0" rtl="0" algn="l">
              <a:lnSpc>
                <a:spcPct val="9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Anyone else the student is living with - NO</a:t>
            </a:r>
            <a:endParaRPr b="0" i="0" sz="1800" u="none" cap="none" strike="noStrike">
              <a:solidFill>
                <a:schemeClr val="dk1"/>
              </a:solidFill>
              <a:latin typeface="Arial"/>
              <a:ea typeface="Arial"/>
              <a:cs typeface="Arial"/>
              <a:sym typeface="Arial"/>
            </a:endParaRPr>
          </a:p>
          <a:p>
            <a:pPr indent="-178435" lvl="0" marL="342900" marR="0" rtl="0" algn="l">
              <a:lnSpc>
                <a:spcPct val="90000"/>
              </a:lnSpc>
              <a:spcBef>
                <a:spcPts val="1872"/>
              </a:spcBef>
              <a:spcAft>
                <a:spcPts val="1600"/>
              </a:spcAft>
              <a:buClr>
                <a:srgbClr val="EE5527"/>
              </a:buClr>
              <a:buSzPts val="2590"/>
              <a:buFont typeface="Arial"/>
              <a:buNone/>
            </a:pPr>
            <a:r>
              <a:t/>
            </a:r>
            <a:endParaRPr b="0" i="0" sz="259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3959" u="none" cap="none" strike="noStrike">
                <a:solidFill>
                  <a:srgbClr val="088877"/>
                </a:solidFill>
                <a:latin typeface="Arial"/>
                <a:ea typeface="Arial"/>
                <a:cs typeface="Arial"/>
                <a:sym typeface="Arial"/>
              </a:rPr>
              <a:t>Info You May Need </a:t>
            </a:r>
            <a:br>
              <a:rPr b="1" i="0" lang="en" sz="3959" u="none" cap="none" strike="noStrike">
                <a:solidFill>
                  <a:srgbClr val="088877"/>
                </a:solidFill>
                <a:latin typeface="Arial"/>
                <a:ea typeface="Arial"/>
                <a:cs typeface="Arial"/>
                <a:sym typeface="Arial"/>
              </a:rPr>
            </a:br>
            <a:r>
              <a:rPr b="1" i="0" lang="en" sz="3959" u="none" cap="none" strike="noStrike">
                <a:solidFill>
                  <a:srgbClr val="088877"/>
                </a:solidFill>
                <a:latin typeface="Arial"/>
                <a:ea typeface="Arial"/>
                <a:cs typeface="Arial"/>
                <a:sym typeface="Arial"/>
              </a:rPr>
              <a:t>to Complete the FAFSA:</a:t>
            </a:r>
            <a:endParaRPr/>
          </a:p>
        </p:txBody>
      </p:sp>
      <p:sp>
        <p:nvSpPr>
          <p:cNvPr id="234" name="Google Shape;234;p41"/>
          <p:cNvSpPr txBox="1"/>
          <p:nvPr>
            <p:ph idx="1" type="body"/>
          </p:nvPr>
        </p:nvSpPr>
        <p:spPr>
          <a:xfrm>
            <a:off x="457200" y="1200150"/>
            <a:ext cx="8610600" cy="3394472"/>
          </a:xfrm>
          <a:prstGeom prst="rect">
            <a:avLst/>
          </a:prstGeom>
          <a:noFill/>
          <a:ln>
            <a:noFill/>
          </a:ln>
        </p:spPr>
        <p:txBody>
          <a:bodyPr anchorCtr="0" anchor="t" bIns="45700" lIns="91425" spcFirstLastPara="1" rIns="91425" wrap="square" tIns="45700">
            <a:noAutofit/>
          </a:bodyPr>
          <a:lstStyle/>
          <a:p>
            <a:pPr indent="-323850" lvl="0" marL="342900" marR="0" rtl="0" algn="l">
              <a:lnSpc>
                <a:spcPct val="100000"/>
              </a:lnSpc>
              <a:spcBef>
                <a:spcPts val="0"/>
              </a:spcBef>
              <a:spcAft>
                <a:spcPts val="0"/>
              </a:spcAft>
              <a:buClr>
                <a:srgbClr val="EE5527"/>
              </a:buClr>
              <a:buSzPts val="1400"/>
              <a:buFont typeface="Arial"/>
              <a:buChar char="•"/>
            </a:pPr>
            <a:r>
              <a:rPr b="0" i="0" lang="en" sz="1400" u="none" cap="none" strike="noStrike">
                <a:solidFill>
                  <a:schemeClr val="dk1"/>
                </a:solidFill>
                <a:latin typeface="Arial"/>
                <a:ea typeface="Arial"/>
                <a:cs typeface="Arial"/>
                <a:sym typeface="Arial"/>
              </a:rPr>
              <a:t>Social Security Numbers</a:t>
            </a:r>
            <a:endParaRPr b="0" i="0" sz="1400" u="none" cap="none" strike="noStrike">
              <a:solidFill>
                <a:schemeClr val="dk1"/>
              </a:solidFill>
              <a:latin typeface="Arial"/>
              <a:ea typeface="Arial"/>
              <a:cs typeface="Arial"/>
              <a:sym typeface="Arial"/>
            </a:endParaRPr>
          </a:p>
          <a:p>
            <a:pPr indent="-323850" lvl="0" marL="342900" marR="0" rtl="0" algn="l">
              <a:lnSpc>
                <a:spcPct val="100000"/>
              </a:lnSpc>
              <a:spcBef>
                <a:spcPts val="1272"/>
              </a:spcBef>
              <a:spcAft>
                <a:spcPts val="0"/>
              </a:spcAft>
              <a:buClr>
                <a:srgbClr val="EE5527"/>
              </a:buClr>
              <a:buSzPts val="1400"/>
              <a:buFont typeface="Arial"/>
              <a:buChar char="•"/>
            </a:pPr>
            <a:r>
              <a:rPr b="0" i="0" lang="en" sz="1400" u="none" cap="none" strike="noStrike">
                <a:solidFill>
                  <a:schemeClr val="dk1"/>
                </a:solidFill>
                <a:latin typeface="Arial"/>
                <a:ea typeface="Arial"/>
                <a:cs typeface="Arial"/>
                <a:sym typeface="Arial"/>
              </a:rPr>
              <a:t>Driver’s license (student only; this information is optional)</a:t>
            </a:r>
            <a:endParaRPr sz="1400"/>
          </a:p>
          <a:p>
            <a:pPr indent="-323850" lvl="0" marL="342900" marR="0" rtl="0" algn="l">
              <a:lnSpc>
                <a:spcPct val="100000"/>
              </a:lnSpc>
              <a:spcBef>
                <a:spcPts val="1272"/>
              </a:spcBef>
              <a:spcAft>
                <a:spcPts val="0"/>
              </a:spcAft>
              <a:buClr>
                <a:srgbClr val="EE5527"/>
              </a:buClr>
              <a:buSzPts val="1400"/>
              <a:buFont typeface="Arial"/>
              <a:buChar char="•"/>
            </a:pPr>
            <a:r>
              <a:rPr b="0" i="0" lang="en" sz="1400" u="none" cap="none" strike="noStrike">
                <a:solidFill>
                  <a:schemeClr val="dk1"/>
                </a:solidFill>
                <a:latin typeface="Arial"/>
                <a:ea typeface="Arial"/>
                <a:cs typeface="Arial"/>
                <a:sym typeface="Arial"/>
              </a:rPr>
              <a:t>Previous year’s federal income tax return (1040, 1040A or 1040EZ)</a:t>
            </a:r>
            <a:endParaRPr sz="1400"/>
          </a:p>
          <a:p>
            <a:pPr indent="-323850" lvl="0" marL="342900" marR="0" rtl="0" algn="l">
              <a:lnSpc>
                <a:spcPct val="100000"/>
              </a:lnSpc>
              <a:spcBef>
                <a:spcPts val="1272"/>
              </a:spcBef>
              <a:spcAft>
                <a:spcPts val="0"/>
              </a:spcAft>
              <a:buClr>
                <a:srgbClr val="EE5527"/>
              </a:buClr>
              <a:buSzPts val="1400"/>
              <a:buFont typeface="Arial"/>
              <a:buChar char="•"/>
            </a:pPr>
            <a:r>
              <a:rPr b="0" i="0" lang="en" sz="1400" u="none" cap="none" strike="noStrike">
                <a:solidFill>
                  <a:schemeClr val="dk1"/>
                </a:solidFill>
                <a:latin typeface="Arial"/>
                <a:ea typeface="Arial"/>
                <a:cs typeface="Arial"/>
                <a:sym typeface="Arial"/>
              </a:rPr>
              <a:t>W-2 forms from all employers</a:t>
            </a:r>
            <a:endParaRPr sz="1400"/>
          </a:p>
          <a:p>
            <a:pPr indent="-323850" lvl="0" marL="342900" marR="0" rtl="0" algn="l">
              <a:lnSpc>
                <a:spcPct val="100000"/>
              </a:lnSpc>
              <a:spcBef>
                <a:spcPts val="1272"/>
              </a:spcBef>
              <a:spcAft>
                <a:spcPts val="0"/>
              </a:spcAft>
              <a:buClr>
                <a:srgbClr val="EE5527"/>
              </a:buClr>
              <a:buSzPts val="1400"/>
              <a:buFont typeface="Arial"/>
              <a:buChar char="•"/>
            </a:pPr>
            <a:r>
              <a:rPr b="0" i="0" lang="en" sz="1400" u="none" cap="none" strike="noStrike">
                <a:solidFill>
                  <a:schemeClr val="dk1"/>
                </a:solidFill>
                <a:latin typeface="Arial"/>
                <a:ea typeface="Arial"/>
                <a:cs typeface="Arial"/>
                <a:sym typeface="Arial"/>
              </a:rPr>
              <a:t>Current bank statements (checking and savings)</a:t>
            </a:r>
            <a:endParaRPr sz="1400"/>
          </a:p>
          <a:p>
            <a:pPr indent="-323850" lvl="0" marL="342900" marR="0" rtl="0" algn="l">
              <a:lnSpc>
                <a:spcPct val="100000"/>
              </a:lnSpc>
              <a:spcBef>
                <a:spcPts val="1272"/>
              </a:spcBef>
              <a:spcAft>
                <a:spcPts val="0"/>
              </a:spcAft>
              <a:buClr>
                <a:srgbClr val="EE5527"/>
              </a:buClr>
              <a:buSzPts val="1400"/>
              <a:buFont typeface="Arial"/>
              <a:buChar char="•"/>
            </a:pPr>
            <a:r>
              <a:rPr b="0" i="0" lang="en" sz="1400" u="none" cap="none" strike="noStrike">
                <a:solidFill>
                  <a:schemeClr val="dk1"/>
                </a:solidFill>
                <a:latin typeface="Arial"/>
                <a:ea typeface="Arial"/>
                <a:cs typeface="Arial"/>
                <a:sym typeface="Arial"/>
              </a:rPr>
              <a:t>Current business and farm records (if &gt;100 employees / if you don’t live on the farm)</a:t>
            </a:r>
            <a:endParaRPr b="0" i="0" sz="1400" u="none" cap="none" strike="noStrike">
              <a:solidFill>
                <a:schemeClr val="dk1"/>
              </a:solidFill>
              <a:latin typeface="Arial"/>
              <a:ea typeface="Arial"/>
              <a:cs typeface="Arial"/>
              <a:sym typeface="Arial"/>
            </a:endParaRPr>
          </a:p>
          <a:p>
            <a:pPr indent="-323850" lvl="0" marL="342900" marR="0" rtl="0" algn="l">
              <a:lnSpc>
                <a:spcPct val="100000"/>
              </a:lnSpc>
              <a:spcBef>
                <a:spcPts val="1272"/>
              </a:spcBef>
              <a:spcAft>
                <a:spcPts val="0"/>
              </a:spcAft>
              <a:buClr>
                <a:srgbClr val="EE5527"/>
              </a:buClr>
              <a:buSzPts val="1400"/>
              <a:buFont typeface="Arial"/>
              <a:buChar char="•"/>
            </a:pPr>
            <a:r>
              <a:rPr b="0" i="0" lang="en" sz="1400" u="none" cap="none" strike="noStrike">
                <a:solidFill>
                  <a:schemeClr val="dk1"/>
                </a:solidFill>
                <a:latin typeface="Arial"/>
                <a:ea typeface="Arial"/>
                <a:cs typeface="Arial"/>
                <a:sym typeface="Arial"/>
              </a:rPr>
              <a:t>Records of any stocks, bonds and other investments, including 529 accounts </a:t>
            </a:r>
            <a:br>
              <a:rPr b="0" i="0" lang="en" sz="1400" u="none" cap="none" strike="noStrike">
                <a:solidFill>
                  <a:schemeClr val="dk1"/>
                </a:solidFill>
                <a:latin typeface="Arial"/>
                <a:ea typeface="Arial"/>
                <a:cs typeface="Arial"/>
                <a:sym typeface="Arial"/>
              </a:rPr>
            </a:br>
            <a:r>
              <a:rPr b="0" i="0" lang="en" sz="1400" u="none" cap="none" strike="noStrike">
                <a:solidFill>
                  <a:schemeClr val="dk1"/>
                </a:solidFill>
                <a:latin typeface="Arial"/>
                <a:ea typeface="Arial"/>
                <a:cs typeface="Arial"/>
                <a:sym typeface="Arial"/>
              </a:rPr>
              <a:t>(Net amounts)</a:t>
            </a:r>
            <a:endParaRPr b="0" i="0" sz="1400" u="none" cap="none" strike="noStrike">
              <a:solidFill>
                <a:schemeClr val="dk1"/>
              </a:solidFill>
              <a:latin typeface="Arial"/>
              <a:ea typeface="Arial"/>
              <a:cs typeface="Arial"/>
              <a:sym typeface="Arial"/>
            </a:endParaRPr>
          </a:p>
          <a:p>
            <a:pPr indent="-323850" lvl="0" marL="342900" marR="0" rtl="0" algn="l">
              <a:lnSpc>
                <a:spcPct val="100000"/>
              </a:lnSpc>
              <a:spcBef>
                <a:spcPts val="1272"/>
              </a:spcBef>
              <a:spcAft>
                <a:spcPts val="0"/>
              </a:spcAft>
              <a:buClr>
                <a:srgbClr val="EE5527"/>
              </a:buClr>
              <a:buSzPts val="1400"/>
              <a:buFont typeface="Arial"/>
              <a:buChar char="•"/>
            </a:pPr>
            <a:r>
              <a:rPr b="0" i="0" lang="en" sz="1400" u="none" cap="none" strike="noStrike">
                <a:solidFill>
                  <a:schemeClr val="dk1"/>
                </a:solidFill>
                <a:latin typeface="Arial"/>
                <a:ea typeface="Arial"/>
                <a:cs typeface="Arial"/>
                <a:sym typeface="Arial"/>
              </a:rPr>
              <a:t>Additional untaxed income, tax records may be needed such as: Veteran’s </a:t>
            </a:r>
            <a:br>
              <a:rPr b="0" i="0" lang="en" sz="1400" u="none" cap="none" strike="noStrike">
                <a:solidFill>
                  <a:schemeClr val="dk1"/>
                </a:solidFill>
                <a:latin typeface="Arial"/>
                <a:ea typeface="Arial"/>
                <a:cs typeface="Arial"/>
                <a:sym typeface="Arial"/>
              </a:rPr>
            </a:br>
            <a:r>
              <a:rPr b="0" i="0" lang="en" sz="1400" u="none" cap="none" strike="noStrike">
                <a:solidFill>
                  <a:schemeClr val="dk1"/>
                </a:solidFill>
                <a:latin typeface="Arial"/>
                <a:ea typeface="Arial"/>
                <a:cs typeface="Arial"/>
                <a:sym typeface="Arial"/>
              </a:rPr>
              <a:t>non-educational benefits, child support paid/received, workers’ compensation, disability payments </a:t>
            </a:r>
            <a:endParaRPr b="0" i="0" sz="1400" u="none" cap="none" strike="noStrike">
              <a:solidFill>
                <a:schemeClr val="dk1"/>
              </a:solidFill>
              <a:latin typeface="Arial"/>
              <a:ea typeface="Arial"/>
              <a:cs typeface="Arial"/>
              <a:sym typeface="Arial"/>
            </a:endParaRPr>
          </a:p>
          <a:p>
            <a:pPr indent="-323850" lvl="0" marL="342900" marR="0" rtl="0" algn="l">
              <a:lnSpc>
                <a:spcPct val="100000"/>
              </a:lnSpc>
              <a:spcBef>
                <a:spcPts val="1272"/>
              </a:spcBef>
              <a:spcAft>
                <a:spcPts val="0"/>
              </a:spcAft>
              <a:buClr>
                <a:srgbClr val="EE5527"/>
              </a:buClr>
              <a:buSzPts val="1400"/>
              <a:buFont typeface="Arial"/>
              <a:buChar char="•"/>
            </a:pPr>
            <a:r>
              <a:rPr b="0" i="0" lang="en" sz="1400" u="none" cap="none" strike="noStrike">
                <a:solidFill>
                  <a:schemeClr val="dk1"/>
                </a:solidFill>
                <a:latin typeface="Arial"/>
                <a:ea typeface="Arial"/>
                <a:cs typeface="Arial"/>
                <a:sym typeface="Arial"/>
              </a:rPr>
              <a:t>Alien registration or permanent resident card (if not a U.S. citizen)</a:t>
            </a:r>
            <a:endParaRPr sz="1400"/>
          </a:p>
          <a:p>
            <a:pPr indent="0" lvl="0" marL="0" marR="0" rtl="0" algn="l">
              <a:lnSpc>
                <a:spcPct val="100000"/>
              </a:lnSpc>
              <a:spcBef>
                <a:spcPts val="1272"/>
              </a:spcBef>
              <a:spcAft>
                <a:spcPts val="1600"/>
              </a:spcAft>
              <a:buClr>
                <a:srgbClr val="EE5527"/>
              </a:buClr>
              <a:buFont typeface="Arial"/>
              <a:buNone/>
            </a:pPr>
            <a:r>
              <a:t/>
            </a:r>
            <a:endParaRPr b="0" i="0" sz="1400" u="none" cap="none" strike="noStrike">
              <a:solidFill>
                <a:schemeClr val="dk1"/>
              </a:solidFill>
              <a:latin typeface="Arial"/>
              <a:ea typeface="Arial"/>
              <a:cs typeface="Arial"/>
              <a:sym typeface="Arial"/>
            </a:endParaRPr>
          </a:p>
        </p:txBody>
      </p:sp>
      <p:grpSp>
        <p:nvGrpSpPr>
          <p:cNvPr id="235" name="Google Shape;235;p41"/>
          <p:cNvGrpSpPr/>
          <p:nvPr/>
        </p:nvGrpSpPr>
        <p:grpSpPr>
          <a:xfrm>
            <a:off x="6884458" y="171450"/>
            <a:ext cx="1954742" cy="1466057"/>
            <a:chOff x="6884458" y="228600"/>
            <a:chExt cx="1954742" cy="1954742"/>
          </a:xfrm>
        </p:grpSpPr>
        <p:sp>
          <p:nvSpPr>
            <p:cNvPr id="236" name="Google Shape;236;p41"/>
            <p:cNvSpPr/>
            <p:nvPr/>
          </p:nvSpPr>
          <p:spPr>
            <a:xfrm>
              <a:off x="6884458" y="228600"/>
              <a:ext cx="1954742" cy="1954742"/>
            </a:xfrm>
            <a:prstGeom prst="ellipse">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37" name="Google Shape;237;p41"/>
            <p:cNvSpPr/>
            <p:nvPr/>
          </p:nvSpPr>
          <p:spPr>
            <a:xfrm>
              <a:off x="7407939" y="762264"/>
              <a:ext cx="907780" cy="887414"/>
            </a:xfrm>
            <a:custGeom>
              <a:rect b="b" l="l" r="r" t="t"/>
              <a:pathLst>
                <a:path extrusionOk="0" h="120000" w="12000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chemeClr val="lt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100">
                <a:solidFill>
                  <a:srgbClr val="44CEB9"/>
                </a:solidFill>
                <a:latin typeface="Gill Sans"/>
                <a:ea typeface="Gill Sans"/>
                <a:cs typeface="Gill Sans"/>
                <a:sym typeface="Gill San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2"/>
          <p:cNvSpPr/>
          <p:nvPr/>
        </p:nvSpPr>
        <p:spPr>
          <a:xfrm>
            <a:off x="5257800" y="8792"/>
            <a:ext cx="3886199" cy="5143500"/>
          </a:xfrm>
          <a:prstGeom prst="rect">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pic>
        <p:nvPicPr>
          <p:cNvPr descr="13-14FAFSAConfirmation - Windows Photo Viewer" id="243" name="Google Shape;243;p42"/>
          <p:cNvPicPr preferRelativeResize="0"/>
          <p:nvPr/>
        </p:nvPicPr>
        <p:blipFill rotWithShape="1">
          <a:blip r:embed="rId3">
            <a:alphaModFix/>
          </a:blip>
          <a:srcRect b="16358" l="28248" r="28067" t="43330"/>
          <a:stretch/>
        </p:blipFill>
        <p:spPr>
          <a:xfrm>
            <a:off x="4145639" y="2000250"/>
            <a:ext cx="4700969" cy="1916888"/>
          </a:xfrm>
          <a:prstGeom prst="rect">
            <a:avLst/>
          </a:prstGeom>
          <a:noFill/>
          <a:ln>
            <a:noFill/>
          </a:ln>
        </p:spPr>
      </p:pic>
      <p:sp>
        <p:nvSpPr>
          <p:cNvPr id="244" name="Google Shape;244;p42"/>
          <p:cNvSpPr txBox="1"/>
          <p:nvPr>
            <p:ph type="title"/>
          </p:nvPr>
        </p:nvSpPr>
        <p:spPr>
          <a:xfrm>
            <a:off x="108848" y="35687"/>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Signing the FAFSA</a:t>
            </a:r>
            <a:endParaRPr b="1" i="0" sz="4400" u="none" cap="none" strike="noStrike">
              <a:solidFill>
                <a:srgbClr val="088877"/>
              </a:solidFill>
              <a:latin typeface="Arial"/>
              <a:ea typeface="Arial"/>
              <a:cs typeface="Arial"/>
              <a:sym typeface="Arial"/>
            </a:endParaRPr>
          </a:p>
        </p:txBody>
      </p:sp>
      <p:pic>
        <p:nvPicPr>
          <p:cNvPr descr="iMac.png" id="245" name="Google Shape;245;p42"/>
          <p:cNvPicPr preferRelativeResize="0"/>
          <p:nvPr/>
        </p:nvPicPr>
        <p:blipFill rotWithShape="1">
          <a:blip r:embed="rId4">
            <a:alphaModFix/>
          </a:blip>
          <a:srcRect b="0" l="0" r="0" t="0"/>
          <a:stretch/>
        </p:blipFill>
        <p:spPr>
          <a:xfrm>
            <a:off x="3227294" y="1085851"/>
            <a:ext cx="6781684" cy="4457700"/>
          </a:xfrm>
          <a:prstGeom prst="rect">
            <a:avLst/>
          </a:prstGeom>
          <a:noFill/>
          <a:ln>
            <a:noFill/>
          </a:ln>
        </p:spPr>
      </p:pic>
      <p:pic>
        <p:nvPicPr>
          <p:cNvPr descr="FSA ID - Windows Internet Explorer" id="246" name="Google Shape;246;p42"/>
          <p:cNvPicPr preferRelativeResize="0"/>
          <p:nvPr/>
        </p:nvPicPr>
        <p:blipFill rotWithShape="1">
          <a:blip r:embed="rId5">
            <a:alphaModFix/>
          </a:blip>
          <a:srcRect b="4562" l="15916" r="19296" t="16096"/>
          <a:stretch/>
        </p:blipFill>
        <p:spPr>
          <a:xfrm>
            <a:off x="4066587" y="1961579"/>
            <a:ext cx="4745892" cy="2044856"/>
          </a:xfrm>
          <a:prstGeom prst="rect">
            <a:avLst/>
          </a:prstGeom>
          <a:noFill/>
          <a:ln>
            <a:noFill/>
          </a:ln>
        </p:spPr>
      </p:pic>
      <p:pic>
        <p:nvPicPr>
          <p:cNvPr descr="Screen Shot 2015-09-04 at 2.35.19 PM.png" id="247" name="Google Shape;247;p42"/>
          <p:cNvPicPr preferRelativeResize="0"/>
          <p:nvPr/>
        </p:nvPicPr>
        <p:blipFill rotWithShape="1">
          <a:blip r:embed="rId6">
            <a:alphaModFix/>
          </a:blip>
          <a:srcRect b="48181" l="18057" r="49106" t="120"/>
          <a:stretch/>
        </p:blipFill>
        <p:spPr>
          <a:xfrm>
            <a:off x="3925074" y="2237172"/>
            <a:ext cx="1681664" cy="1679966"/>
          </a:xfrm>
          <a:prstGeom prst="ellipse">
            <a:avLst/>
          </a:prstGeom>
          <a:noFill/>
          <a:ln cap="rnd" cmpd="sng" w="31750">
            <a:solidFill>
              <a:srgbClr val="EE5527"/>
            </a:solidFill>
            <a:prstDash val="solid"/>
            <a:round/>
            <a:headEnd len="sm" w="sm" type="none"/>
            <a:tailEnd len="sm" w="sm" type="none"/>
          </a:ln>
          <a:effectLst>
            <a:outerShdw blurRad="50800" sx="89000" rotWithShape="0" dir="5400000" dist="50800" sy="89000">
              <a:schemeClr val="dk1">
                <a:alpha val="21960"/>
              </a:schemeClr>
            </a:outerShdw>
          </a:effectLst>
        </p:spPr>
      </p:pic>
      <p:sp>
        <p:nvSpPr>
          <p:cNvPr id="248" name="Google Shape;248;p42"/>
          <p:cNvSpPr/>
          <p:nvPr/>
        </p:nvSpPr>
        <p:spPr>
          <a:xfrm>
            <a:off x="4417303" y="2618474"/>
            <a:ext cx="533400" cy="342900"/>
          </a:xfrm>
          <a:prstGeom prst="ellipse">
            <a:avLst/>
          </a:prstGeom>
          <a:noFill/>
          <a:ln cap="flat" cmpd="sng" w="25400">
            <a:solidFill>
              <a:srgbClr val="EE55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Light"/>
              <a:ea typeface="Open Sans Light"/>
              <a:cs typeface="Open Sans Light"/>
              <a:sym typeface="Open Sans Light"/>
            </a:endParaRPr>
          </a:p>
        </p:txBody>
      </p:sp>
      <p:sp>
        <p:nvSpPr>
          <p:cNvPr id="249" name="Google Shape;249;p42"/>
          <p:cNvSpPr/>
          <p:nvPr/>
        </p:nvSpPr>
        <p:spPr>
          <a:xfrm flipH="1" rot="126138">
            <a:off x="5145689" y="1522041"/>
            <a:ext cx="2043206" cy="1258468"/>
          </a:xfrm>
          <a:custGeom>
            <a:rect b="b" l="l" r="r" t="t"/>
            <a:pathLst>
              <a:path extrusionOk="0" h="120000" w="120000">
                <a:moveTo>
                  <a:pt x="4619" y="60000"/>
                </a:moveTo>
                <a:lnTo>
                  <a:pt x="4619" y="60000"/>
                </a:lnTo>
                <a:cubicBezTo>
                  <a:pt x="4619" y="35769"/>
                  <a:pt x="22112" y="14686"/>
                  <a:pt x="46953" y="8978"/>
                </a:cubicBezTo>
                <a:cubicBezTo>
                  <a:pt x="71793" y="3269"/>
                  <a:pt x="97528" y="14418"/>
                  <a:pt x="109233" y="35959"/>
                </a:cubicBezTo>
                <a:lnTo>
                  <a:pt x="112149" y="35959"/>
                </a:lnTo>
                <a:lnTo>
                  <a:pt x="110761" y="60000"/>
                </a:lnTo>
                <a:lnTo>
                  <a:pt x="93671" y="35959"/>
                </a:lnTo>
                <a:lnTo>
                  <a:pt x="95412" y="35959"/>
                </a:lnTo>
                <a:lnTo>
                  <a:pt x="95412" y="35959"/>
                </a:lnTo>
                <a:cubicBezTo>
                  <a:pt x="82964" y="23848"/>
                  <a:pt x="62520" y="19367"/>
                  <a:pt x="44267" y="24747"/>
                </a:cubicBezTo>
                <a:cubicBezTo>
                  <a:pt x="26014" y="30128"/>
                  <a:pt x="13858" y="44220"/>
                  <a:pt x="13858" y="60000"/>
                </a:cubicBezTo>
                <a:close/>
              </a:path>
            </a:pathLst>
          </a:custGeom>
          <a:solidFill>
            <a:srgbClr val="EE55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Light"/>
              <a:ea typeface="Open Sans Light"/>
              <a:cs typeface="Open Sans Light"/>
              <a:sym typeface="Open Sans Light"/>
            </a:endParaRPr>
          </a:p>
        </p:txBody>
      </p:sp>
      <p:pic>
        <p:nvPicPr>
          <p:cNvPr descr="Screen Shot 2015-09-04 at 2.38.34 PM.png" id="250" name="Google Shape;250;p42"/>
          <p:cNvPicPr preferRelativeResize="0"/>
          <p:nvPr/>
        </p:nvPicPr>
        <p:blipFill rotWithShape="1">
          <a:blip r:embed="rId7">
            <a:alphaModFix/>
          </a:blip>
          <a:srcRect b="33504" l="26790" r="48726" t="25995"/>
          <a:stretch/>
        </p:blipFill>
        <p:spPr>
          <a:xfrm>
            <a:off x="6324600" y="971550"/>
            <a:ext cx="1513747" cy="1512219"/>
          </a:xfrm>
          <a:prstGeom prst="ellipse">
            <a:avLst/>
          </a:prstGeom>
          <a:noFill/>
          <a:ln cap="rnd" cmpd="sng" w="31750">
            <a:solidFill>
              <a:srgbClr val="EE5527"/>
            </a:solidFill>
            <a:prstDash val="solid"/>
            <a:round/>
            <a:headEnd len="sm" w="sm" type="none"/>
            <a:tailEnd len="sm" w="sm" type="none"/>
          </a:ln>
          <a:effectLst>
            <a:outerShdw blurRad="50800" sx="93000" rotWithShape="0" dir="5400000" dist="50800" sy="93000">
              <a:schemeClr val="dk1">
                <a:alpha val="21960"/>
              </a:schemeClr>
            </a:outerShdw>
          </a:effectLst>
        </p:spPr>
      </p:pic>
      <p:sp>
        <p:nvSpPr>
          <p:cNvPr id="251" name="Google Shape;251;p42"/>
          <p:cNvSpPr/>
          <p:nvPr/>
        </p:nvSpPr>
        <p:spPr>
          <a:xfrm>
            <a:off x="6858000" y="1200150"/>
            <a:ext cx="1066800" cy="342900"/>
          </a:xfrm>
          <a:prstGeom prst="ellipse">
            <a:avLst/>
          </a:prstGeom>
          <a:noFill/>
          <a:ln cap="flat" cmpd="sng" w="25400">
            <a:solidFill>
              <a:srgbClr val="EE55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Light"/>
              <a:ea typeface="Open Sans Light"/>
              <a:cs typeface="Open Sans Light"/>
              <a:sym typeface="Open Sans Light"/>
            </a:endParaRPr>
          </a:p>
        </p:txBody>
      </p:sp>
      <p:sp>
        <p:nvSpPr>
          <p:cNvPr id="252" name="Google Shape;252;p42"/>
          <p:cNvSpPr txBox="1"/>
          <p:nvPr>
            <p:ph idx="1" type="body"/>
          </p:nvPr>
        </p:nvSpPr>
        <p:spPr>
          <a:xfrm>
            <a:off x="228600" y="875399"/>
            <a:ext cx="3696474" cy="4039501"/>
          </a:xfrm>
          <a:prstGeom prst="rect">
            <a:avLst/>
          </a:prstGeom>
          <a:noFill/>
          <a:ln>
            <a:noFill/>
          </a:ln>
        </p:spPr>
        <p:txBody>
          <a:bodyPr anchorCtr="0" anchor="t" bIns="45700" lIns="91425" spcFirstLastPara="1" rIns="91425" wrap="square" tIns="45700">
            <a:noAutofit/>
          </a:bodyPr>
          <a:lstStyle/>
          <a:p>
            <a:pPr indent="-317500" lvl="0" marL="342900" marR="0" rtl="0" algn="l">
              <a:lnSpc>
                <a:spcPct val="130000"/>
              </a:lnSpc>
              <a:spcBef>
                <a:spcPts val="0"/>
              </a:spcBef>
              <a:spcAft>
                <a:spcPts val="0"/>
              </a:spcAft>
              <a:buClr>
                <a:srgbClr val="EE5527"/>
              </a:buClr>
              <a:buSzPts val="1800"/>
              <a:buFont typeface="Arial"/>
              <a:buChar char="•"/>
            </a:pPr>
            <a:r>
              <a:rPr b="1" i="0" lang="en" sz="1800" u="none" cap="none" strike="noStrike">
                <a:solidFill>
                  <a:srgbClr val="AA2064"/>
                </a:solidFill>
                <a:latin typeface="Arial"/>
                <a:ea typeface="Arial"/>
                <a:cs typeface="Arial"/>
                <a:sym typeface="Arial"/>
              </a:rPr>
              <a:t>NEW</a:t>
            </a:r>
            <a:r>
              <a:rPr b="0" i="0" lang="en" sz="1800" u="none" cap="none" strike="noStrike">
                <a:solidFill>
                  <a:srgbClr val="AA2064"/>
                </a:solidFill>
                <a:latin typeface="Arial"/>
                <a:ea typeface="Arial"/>
                <a:cs typeface="Arial"/>
                <a:sym typeface="Arial"/>
              </a:rPr>
              <a:t> </a:t>
            </a:r>
            <a:r>
              <a:rPr b="0" i="0" lang="en" sz="1800" u="none" cap="none" strike="noStrike">
                <a:solidFill>
                  <a:schemeClr val="dk1"/>
                </a:solidFill>
                <a:latin typeface="Arial"/>
                <a:ea typeface="Arial"/>
                <a:cs typeface="Arial"/>
                <a:sym typeface="Arial"/>
              </a:rPr>
              <a:t>- Replaces the “PIN” as of 5/10/15</a:t>
            </a:r>
            <a:endParaRPr sz="1800"/>
          </a:p>
          <a:p>
            <a:pPr indent="-342900" lvl="0" marL="342900" marR="0" rtl="0" algn="l">
              <a:lnSpc>
                <a:spcPct val="130000"/>
              </a:lnSpc>
              <a:spcBef>
                <a:spcPts val="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Student and one parent will sign the FAFSA electronically - each needs a SEPARATE email address and ID/password</a:t>
            </a:r>
            <a:endParaRPr sz="1800"/>
          </a:p>
          <a:p>
            <a:pPr indent="-304800" lvl="0" marL="342900" marR="0" rtl="0" algn="l">
              <a:lnSpc>
                <a:spcPct val="130000"/>
              </a:lnSpc>
              <a:spcBef>
                <a:spcPts val="72"/>
              </a:spcBef>
              <a:spcAft>
                <a:spcPts val="0"/>
              </a:spcAft>
              <a:buClr>
                <a:srgbClr val="EE5527"/>
              </a:buClr>
              <a:buSzPts val="1800"/>
              <a:buFont typeface="Arial"/>
              <a:buChar char="•"/>
            </a:pPr>
            <a:r>
              <a:rPr b="1" i="0" lang="en" sz="1800" u="none" cap="none" strike="noStrike">
                <a:solidFill>
                  <a:srgbClr val="AA2064"/>
                </a:solidFill>
                <a:latin typeface="Arial"/>
                <a:ea typeface="Arial"/>
                <a:cs typeface="Arial"/>
                <a:sym typeface="Arial"/>
              </a:rPr>
              <a:t>Create FSA ID at:</a:t>
            </a:r>
            <a:endParaRPr sz="1800"/>
          </a:p>
          <a:p>
            <a:pPr indent="0" lvl="0" marL="0" marR="0" rtl="0" algn="l">
              <a:lnSpc>
                <a:spcPct val="130000"/>
              </a:lnSpc>
              <a:spcBef>
                <a:spcPts val="72"/>
              </a:spcBef>
              <a:spcAft>
                <a:spcPts val="0"/>
              </a:spcAft>
              <a:buClr>
                <a:srgbClr val="EE5527"/>
              </a:buClr>
              <a:buFont typeface="Arial"/>
              <a:buNone/>
            </a:pPr>
            <a:r>
              <a:rPr b="1" i="0" lang="en" sz="1800" u="none" cap="none" strike="noStrike">
                <a:solidFill>
                  <a:srgbClr val="AA2064"/>
                </a:solidFill>
                <a:latin typeface="Arial"/>
                <a:ea typeface="Arial"/>
                <a:cs typeface="Arial"/>
                <a:sym typeface="Arial"/>
              </a:rPr>
              <a:t>www.FSAID.ed.gov</a:t>
            </a:r>
            <a:endParaRPr sz="1800"/>
          </a:p>
          <a:p>
            <a:pPr indent="0" lvl="0" marL="0" marR="0" rtl="0" algn="l">
              <a:lnSpc>
                <a:spcPct val="130000"/>
              </a:lnSpc>
              <a:spcBef>
                <a:spcPts val="72"/>
              </a:spcBef>
              <a:spcAft>
                <a:spcPts val="0"/>
              </a:spcAft>
              <a:buClr>
                <a:srgbClr val="EE5527"/>
              </a:buClr>
              <a:buFont typeface="Arial"/>
              <a:buNone/>
            </a:pPr>
            <a:r>
              <a:rPr b="1" i="0" lang="en" sz="1800" u="none" cap="none" strike="noStrike">
                <a:solidFill>
                  <a:srgbClr val="AA2064"/>
                </a:solidFill>
                <a:latin typeface="Arial"/>
                <a:ea typeface="Arial"/>
                <a:cs typeface="Arial"/>
                <a:sym typeface="Arial"/>
              </a:rPr>
              <a:t>     or at FAFSA.gov</a:t>
            </a:r>
            <a:endParaRPr sz="1800"/>
          </a:p>
          <a:p>
            <a:pPr indent="-304800" lvl="0" marL="342900" marR="0" rtl="0" algn="l">
              <a:lnSpc>
                <a:spcPct val="130000"/>
              </a:lnSpc>
              <a:spcBef>
                <a:spcPts val="72"/>
              </a:spcBef>
              <a:spcAft>
                <a:spcPts val="0"/>
              </a:spcAft>
              <a:buClr>
                <a:srgbClr val="EE5527"/>
              </a:buClr>
              <a:buSzPts val="1800"/>
              <a:buFont typeface="Arial"/>
              <a:buChar char="•"/>
            </a:pPr>
            <a:r>
              <a:rPr b="1" i="0" lang="en" sz="1800" u="none" cap="none" strike="noStrike">
                <a:solidFill>
                  <a:srgbClr val="AA2064"/>
                </a:solidFill>
                <a:latin typeface="Arial"/>
                <a:ea typeface="Arial"/>
                <a:cs typeface="Arial"/>
                <a:sym typeface="Arial"/>
              </a:rPr>
              <a:t>FSA ID 3 days in advance</a:t>
            </a:r>
            <a:endParaRPr sz="1800"/>
          </a:p>
          <a:p>
            <a:pPr indent="-241300" lvl="0" marL="342900" marR="0" rtl="0" algn="l">
              <a:lnSpc>
                <a:spcPct val="130000"/>
              </a:lnSpc>
              <a:spcBef>
                <a:spcPts val="72"/>
              </a:spcBef>
              <a:spcAft>
                <a:spcPts val="0"/>
              </a:spcAft>
              <a:buClr>
                <a:srgbClr val="EE5527"/>
              </a:buClr>
              <a:buSzPts val="1600"/>
              <a:buFont typeface="Arial"/>
              <a:buNone/>
            </a:pPr>
            <a:r>
              <a:t/>
            </a:r>
            <a:endParaRPr b="0" i="0" sz="1800" u="none" cap="none" strike="noStrike">
              <a:solidFill>
                <a:schemeClr val="dk1"/>
              </a:solidFill>
              <a:latin typeface="Arial"/>
              <a:ea typeface="Arial"/>
              <a:cs typeface="Arial"/>
              <a:sym typeface="Arial"/>
            </a:endParaRPr>
          </a:p>
          <a:p>
            <a:pPr indent="-241300" lvl="0" marL="342900" marR="0" rtl="0" algn="l">
              <a:lnSpc>
                <a:spcPct val="130000"/>
              </a:lnSpc>
              <a:spcBef>
                <a:spcPts val="72"/>
              </a:spcBef>
              <a:spcAft>
                <a:spcPts val="0"/>
              </a:spcAft>
              <a:buClr>
                <a:srgbClr val="EE5527"/>
              </a:buClr>
              <a:buSzPts val="1600"/>
              <a:buFont typeface="Arial"/>
              <a:buNone/>
            </a:pPr>
            <a:r>
              <a:t/>
            </a:r>
            <a:endParaRPr b="0" i="0" sz="1800" u="none" cap="none" strike="noStrike">
              <a:solidFill>
                <a:schemeClr val="dk1"/>
              </a:solidFill>
              <a:latin typeface="Arial"/>
              <a:ea typeface="Arial"/>
              <a:cs typeface="Arial"/>
              <a:sym typeface="Arial"/>
            </a:endParaRPr>
          </a:p>
          <a:p>
            <a:pPr indent="-241300" lvl="0" marL="342900" marR="0" rtl="0" algn="l">
              <a:lnSpc>
                <a:spcPct val="130000"/>
              </a:lnSpc>
              <a:spcBef>
                <a:spcPts val="72"/>
              </a:spcBef>
              <a:spcAft>
                <a:spcPts val="0"/>
              </a:spcAft>
              <a:buClr>
                <a:srgbClr val="EE5527"/>
              </a:buClr>
              <a:buSzPts val="1600"/>
              <a:buFont typeface="Arial"/>
              <a:buNone/>
            </a:pPr>
            <a:r>
              <a:t/>
            </a:r>
            <a:endParaRPr b="0" i="0" sz="1600" u="none" cap="none" strike="noStrike">
              <a:solidFill>
                <a:schemeClr val="dk1"/>
              </a:solidFill>
              <a:latin typeface="Arial"/>
              <a:ea typeface="Arial"/>
              <a:cs typeface="Arial"/>
              <a:sym typeface="Arial"/>
            </a:endParaRPr>
          </a:p>
          <a:p>
            <a:pPr indent="-241300" lvl="0" marL="342900" marR="0" rtl="0" algn="l">
              <a:lnSpc>
                <a:spcPct val="120000"/>
              </a:lnSpc>
              <a:spcBef>
                <a:spcPts val="72"/>
              </a:spcBef>
              <a:spcAft>
                <a:spcPts val="0"/>
              </a:spcAft>
              <a:buClr>
                <a:srgbClr val="EE5527"/>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30000"/>
              </a:lnSpc>
              <a:spcBef>
                <a:spcPts val="72"/>
              </a:spcBef>
              <a:spcAft>
                <a:spcPts val="1600"/>
              </a:spcAft>
              <a:buClr>
                <a:srgbClr val="EE5527"/>
              </a:buClr>
              <a:buFont typeface="Arial"/>
              <a:buNone/>
            </a:pPr>
            <a:r>
              <a:t/>
            </a:r>
            <a:endParaRPr b="1" i="0" sz="1600" u="none" cap="none" strike="noStrike">
              <a:solidFill>
                <a:schemeClr val="dk1"/>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3"/>
          <p:cNvSpPr/>
          <p:nvPr/>
        </p:nvSpPr>
        <p:spPr>
          <a:xfrm>
            <a:off x="5257800" y="8792"/>
            <a:ext cx="3886199" cy="5143500"/>
          </a:xfrm>
          <a:prstGeom prst="rect">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pic>
        <p:nvPicPr>
          <p:cNvPr descr="13-14FAFSAConfirmation - Windows Photo Viewer" id="258" name="Google Shape;258;p43"/>
          <p:cNvPicPr preferRelativeResize="0"/>
          <p:nvPr/>
        </p:nvPicPr>
        <p:blipFill rotWithShape="1">
          <a:blip r:embed="rId3">
            <a:alphaModFix/>
          </a:blip>
          <a:srcRect b="16358" l="28248" r="28067" t="43330"/>
          <a:stretch/>
        </p:blipFill>
        <p:spPr>
          <a:xfrm>
            <a:off x="4145639" y="2000250"/>
            <a:ext cx="4700969" cy="1916888"/>
          </a:xfrm>
          <a:prstGeom prst="rect">
            <a:avLst/>
          </a:prstGeom>
          <a:noFill/>
          <a:ln>
            <a:noFill/>
          </a:ln>
        </p:spPr>
      </p:pic>
      <p:sp>
        <p:nvSpPr>
          <p:cNvPr id="259" name="Google Shape;259;p43"/>
          <p:cNvSpPr txBox="1"/>
          <p:nvPr/>
        </p:nvSpPr>
        <p:spPr>
          <a:xfrm>
            <a:off x="-2743200" y="2857500"/>
            <a:ext cx="2039597" cy="207749"/>
          </a:xfrm>
          <a:prstGeom prst="rect">
            <a:avLst/>
          </a:prstGeom>
          <a:noFill/>
          <a:ln cap="flat" cmpd="sng" w="9525">
            <a:solidFill>
              <a:srgbClr val="1A763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Page 10 PA Student Aid Guide</a:t>
            </a:r>
            <a:endParaRPr sz="1200">
              <a:solidFill>
                <a:schemeClr val="dk1"/>
              </a:solidFill>
              <a:latin typeface="Arial"/>
              <a:ea typeface="Arial"/>
              <a:cs typeface="Arial"/>
              <a:sym typeface="Arial"/>
            </a:endParaRPr>
          </a:p>
        </p:txBody>
      </p:sp>
      <p:sp>
        <p:nvSpPr>
          <p:cNvPr id="260" name="Google Shape;260;p4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3959" u="none" cap="none" strike="noStrike">
                <a:solidFill>
                  <a:srgbClr val="088877"/>
                </a:solidFill>
                <a:latin typeface="Arial"/>
                <a:ea typeface="Arial"/>
                <a:cs typeface="Arial"/>
                <a:sym typeface="Arial"/>
              </a:rPr>
              <a:t>Electronic </a:t>
            </a:r>
            <a:br>
              <a:rPr b="1" i="0" lang="en" sz="3959" u="none" cap="none" strike="noStrike">
                <a:solidFill>
                  <a:srgbClr val="088877"/>
                </a:solidFill>
                <a:latin typeface="Arial"/>
                <a:ea typeface="Arial"/>
                <a:cs typeface="Arial"/>
                <a:sym typeface="Arial"/>
              </a:rPr>
            </a:br>
            <a:r>
              <a:rPr b="1" i="0" lang="en" sz="3959" u="none" cap="none" strike="noStrike">
                <a:solidFill>
                  <a:srgbClr val="088877"/>
                </a:solidFill>
                <a:latin typeface="Arial"/>
                <a:ea typeface="Arial"/>
                <a:cs typeface="Arial"/>
                <a:sym typeface="Arial"/>
              </a:rPr>
              <a:t>      Signature:</a:t>
            </a:r>
            <a:endParaRPr b="1" i="0" sz="3959" u="none" cap="none" strike="noStrike">
              <a:solidFill>
                <a:srgbClr val="088877"/>
              </a:solidFill>
              <a:latin typeface="Arial"/>
              <a:ea typeface="Arial"/>
              <a:cs typeface="Arial"/>
              <a:sym typeface="Arial"/>
            </a:endParaRPr>
          </a:p>
        </p:txBody>
      </p:sp>
      <p:pic>
        <p:nvPicPr>
          <p:cNvPr descr="iMac.png" id="261" name="Google Shape;261;p43"/>
          <p:cNvPicPr preferRelativeResize="0"/>
          <p:nvPr/>
        </p:nvPicPr>
        <p:blipFill rotWithShape="1">
          <a:blip r:embed="rId4">
            <a:alphaModFix/>
          </a:blip>
          <a:srcRect b="0" l="0" r="0" t="0"/>
          <a:stretch/>
        </p:blipFill>
        <p:spPr>
          <a:xfrm>
            <a:off x="3200400" y="1367902"/>
            <a:ext cx="6352587" cy="4175648"/>
          </a:xfrm>
          <a:prstGeom prst="rect">
            <a:avLst/>
          </a:prstGeom>
          <a:noFill/>
          <a:ln>
            <a:noFill/>
          </a:ln>
        </p:spPr>
      </p:pic>
      <p:pic>
        <p:nvPicPr>
          <p:cNvPr descr="FSA ID - Windows Internet Explorer" id="262" name="Google Shape;262;p43"/>
          <p:cNvPicPr preferRelativeResize="0"/>
          <p:nvPr/>
        </p:nvPicPr>
        <p:blipFill rotWithShape="1">
          <a:blip r:embed="rId5">
            <a:alphaModFix/>
          </a:blip>
          <a:srcRect b="4562" l="15916" r="19296" t="16096"/>
          <a:stretch/>
        </p:blipFill>
        <p:spPr>
          <a:xfrm>
            <a:off x="4066587" y="1961579"/>
            <a:ext cx="4745892" cy="2044856"/>
          </a:xfrm>
          <a:prstGeom prst="rect">
            <a:avLst/>
          </a:prstGeom>
          <a:noFill/>
          <a:ln>
            <a:noFill/>
          </a:ln>
        </p:spPr>
      </p:pic>
      <p:pic>
        <p:nvPicPr>
          <p:cNvPr descr="Screen Shot 2015-09-04 at 2.35.19 PM.png" id="263" name="Google Shape;263;p43"/>
          <p:cNvPicPr preferRelativeResize="0"/>
          <p:nvPr/>
        </p:nvPicPr>
        <p:blipFill rotWithShape="1">
          <a:blip r:embed="rId6">
            <a:alphaModFix/>
          </a:blip>
          <a:srcRect b="48181" l="18057" r="49106" t="120"/>
          <a:stretch/>
        </p:blipFill>
        <p:spPr>
          <a:xfrm>
            <a:off x="3925074" y="2237172"/>
            <a:ext cx="1681664" cy="1679966"/>
          </a:xfrm>
          <a:prstGeom prst="ellipse">
            <a:avLst/>
          </a:prstGeom>
          <a:noFill/>
          <a:ln cap="rnd" cmpd="sng" w="31750">
            <a:solidFill>
              <a:srgbClr val="EE5527"/>
            </a:solidFill>
            <a:prstDash val="solid"/>
            <a:round/>
            <a:headEnd len="sm" w="sm" type="none"/>
            <a:tailEnd len="sm" w="sm" type="none"/>
          </a:ln>
          <a:effectLst>
            <a:outerShdw blurRad="50800" sx="89000" rotWithShape="0" dir="5400000" dist="50800" sy="89000">
              <a:schemeClr val="dk1">
                <a:alpha val="21960"/>
              </a:schemeClr>
            </a:outerShdw>
          </a:effectLst>
        </p:spPr>
      </p:pic>
      <p:sp>
        <p:nvSpPr>
          <p:cNvPr id="264" name="Google Shape;264;p43"/>
          <p:cNvSpPr/>
          <p:nvPr/>
        </p:nvSpPr>
        <p:spPr>
          <a:xfrm>
            <a:off x="4417303" y="2618474"/>
            <a:ext cx="533400" cy="342900"/>
          </a:xfrm>
          <a:prstGeom prst="ellipse">
            <a:avLst/>
          </a:prstGeom>
          <a:noFill/>
          <a:ln cap="flat" cmpd="sng" w="25400">
            <a:solidFill>
              <a:srgbClr val="EE55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Light"/>
              <a:ea typeface="Open Sans Light"/>
              <a:cs typeface="Open Sans Light"/>
              <a:sym typeface="Open Sans Light"/>
            </a:endParaRPr>
          </a:p>
        </p:txBody>
      </p:sp>
      <p:sp>
        <p:nvSpPr>
          <p:cNvPr id="265" name="Google Shape;265;p43"/>
          <p:cNvSpPr/>
          <p:nvPr/>
        </p:nvSpPr>
        <p:spPr>
          <a:xfrm flipH="1" rot="126138">
            <a:off x="5145689" y="1522041"/>
            <a:ext cx="2043206" cy="1258468"/>
          </a:xfrm>
          <a:custGeom>
            <a:rect b="b" l="l" r="r" t="t"/>
            <a:pathLst>
              <a:path extrusionOk="0" h="120000" w="120000">
                <a:moveTo>
                  <a:pt x="4619" y="60000"/>
                </a:moveTo>
                <a:lnTo>
                  <a:pt x="4619" y="60000"/>
                </a:lnTo>
                <a:cubicBezTo>
                  <a:pt x="4619" y="35769"/>
                  <a:pt x="22112" y="14686"/>
                  <a:pt x="46953" y="8978"/>
                </a:cubicBezTo>
                <a:cubicBezTo>
                  <a:pt x="71793" y="3269"/>
                  <a:pt x="97528" y="14418"/>
                  <a:pt x="109233" y="35959"/>
                </a:cubicBezTo>
                <a:lnTo>
                  <a:pt x="112149" y="35959"/>
                </a:lnTo>
                <a:lnTo>
                  <a:pt x="110761" y="60000"/>
                </a:lnTo>
                <a:lnTo>
                  <a:pt x="93671" y="35959"/>
                </a:lnTo>
                <a:lnTo>
                  <a:pt x="95412" y="35959"/>
                </a:lnTo>
                <a:lnTo>
                  <a:pt x="95412" y="35959"/>
                </a:lnTo>
                <a:cubicBezTo>
                  <a:pt x="82964" y="23848"/>
                  <a:pt x="62520" y="19367"/>
                  <a:pt x="44267" y="24747"/>
                </a:cubicBezTo>
                <a:cubicBezTo>
                  <a:pt x="26014" y="30128"/>
                  <a:pt x="13858" y="44220"/>
                  <a:pt x="13858" y="60000"/>
                </a:cubicBezTo>
                <a:close/>
              </a:path>
            </a:pathLst>
          </a:custGeom>
          <a:solidFill>
            <a:srgbClr val="EE55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Light"/>
              <a:ea typeface="Open Sans Light"/>
              <a:cs typeface="Open Sans Light"/>
              <a:sym typeface="Open Sans Light"/>
            </a:endParaRPr>
          </a:p>
        </p:txBody>
      </p:sp>
      <p:pic>
        <p:nvPicPr>
          <p:cNvPr descr="Screen Shot 2015-09-04 at 2.38.34 PM.png" id="266" name="Google Shape;266;p43"/>
          <p:cNvPicPr preferRelativeResize="0"/>
          <p:nvPr/>
        </p:nvPicPr>
        <p:blipFill rotWithShape="1">
          <a:blip r:embed="rId7">
            <a:alphaModFix/>
          </a:blip>
          <a:srcRect b="33504" l="26790" r="48726" t="25995"/>
          <a:stretch/>
        </p:blipFill>
        <p:spPr>
          <a:xfrm>
            <a:off x="6324600" y="971550"/>
            <a:ext cx="1513747" cy="1512219"/>
          </a:xfrm>
          <a:prstGeom prst="ellipse">
            <a:avLst/>
          </a:prstGeom>
          <a:noFill/>
          <a:ln cap="rnd" cmpd="sng" w="31750">
            <a:solidFill>
              <a:srgbClr val="EE5527"/>
            </a:solidFill>
            <a:prstDash val="solid"/>
            <a:round/>
            <a:headEnd len="sm" w="sm" type="none"/>
            <a:tailEnd len="sm" w="sm" type="none"/>
          </a:ln>
          <a:effectLst>
            <a:outerShdw blurRad="50800" sx="93000" rotWithShape="0" dir="5400000" dist="50800" sy="93000">
              <a:schemeClr val="dk1">
                <a:alpha val="21960"/>
              </a:schemeClr>
            </a:outerShdw>
          </a:effectLst>
        </p:spPr>
      </p:pic>
      <p:sp>
        <p:nvSpPr>
          <p:cNvPr id="267" name="Google Shape;267;p43"/>
          <p:cNvSpPr/>
          <p:nvPr/>
        </p:nvSpPr>
        <p:spPr>
          <a:xfrm>
            <a:off x="6858000" y="1200150"/>
            <a:ext cx="1066800" cy="342900"/>
          </a:xfrm>
          <a:prstGeom prst="ellipse">
            <a:avLst/>
          </a:prstGeom>
          <a:noFill/>
          <a:ln cap="flat" cmpd="sng" w="25400">
            <a:solidFill>
              <a:srgbClr val="EE55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Light"/>
              <a:ea typeface="Open Sans Light"/>
              <a:cs typeface="Open Sans Light"/>
              <a:sym typeface="Open Sans Light"/>
            </a:endParaRPr>
          </a:p>
        </p:txBody>
      </p:sp>
      <p:sp>
        <p:nvSpPr>
          <p:cNvPr id="268" name="Google Shape;268;p43"/>
          <p:cNvSpPr txBox="1"/>
          <p:nvPr>
            <p:ph idx="1" type="body"/>
          </p:nvPr>
        </p:nvSpPr>
        <p:spPr>
          <a:xfrm>
            <a:off x="457200" y="1200150"/>
            <a:ext cx="3429000" cy="36576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EE5527"/>
              </a:buClr>
              <a:buFont typeface="Arial"/>
              <a:buNone/>
            </a:pPr>
            <a:r>
              <a:rPr b="1" i="0" lang="en" sz="1600" u="none" cap="none" strike="noStrike">
                <a:solidFill>
                  <a:schemeClr val="dk1"/>
                </a:solidFill>
                <a:latin typeface="Arial"/>
                <a:ea typeface="Arial"/>
                <a:cs typeface="Arial"/>
                <a:sym typeface="Arial"/>
              </a:rPr>
              <a:t>You’ll use it again for:</a:t>
            </a:r>
            <a:endParaRPr/>
          </a:p>
          <a:p>
            <a:pPr indent="-342900" lvl="0" marL="342900" marR="0" rtl="0" algn="l">
              <a:lnSpc>
                <a:spcPct val="130000"/>
              </a:lnSpc>
              <a:spcBef>
                <a:spcPts val="72"/>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Renewal FAFSA</a:t>
            </a:r>
            <a:endParaRPr/>
          </a:p>
          <a:p>
            <a:pPr indent="-342900" lvl="0" marL="342900" marR="0" rtl="0" algn="l">
              <a:lnSpc>
                <a:spcPct val="130000"/>
              </a:lnSpc>
              <a:spcBef>
                <a:spcPts val="72"/>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FAFSA status and corrections</a:t>
            </a:r>
            <a:endParaRPr/>
          </a:p>
          <a:p>
            <a:pPr indent="-342900" lvl="0" marL="342900" marR="0" rtl="0" algn="l">
              <a:lnSpc>
                <a:spcPct val="130000"/>
              </a:lnSpc>
              <a:spcBef>
                <a:spcPts val="72"/>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Signing a Direct Loan Master </a:t>
            </a:r>
            <a:br>
              <a:rPr b="0" i="0" lang="en" sz="1600" u="none" cap="none" strike="noStrike">
                <a:solidFill>
                  <a:schemeClr val="dk1"/>
                </a:solidFill>
                <a:latin typeface="Arial"/>
                <a:ea typeface="Arial"/>
                <a:cs typeface="Arial"/>
                <a:sym typeface="Arial"/>
              </a:rPr>
            </a:br>
            <a:r>
              <a:rPr b="0" i="0" lang="en" sz="1600" u="none" cap="none" strike="noStrike">
                <a:solidFill>
                  <a:schemeClr val="dk1"/>
                </a:solidFill>
                <a:latin typeface="Arial"/>
                <a:ea typeface="Arial"/>
                <a:cs typeface="Arial"/>
                <a:sym typeface="Arial"/>
              </a:rPr>
              <a:t>Promissory Note (MPN)</a:t>
            </a:r>
            <a:endParaRPr/>
          </a:p>
          <a:p>
            <a:pPr indent="-342900" lvl="0" marL="342900" marR="0" rtl="0" algn="l">
              <a:lnSpc>
                <a:spcPct val="130000"/>
              </a:lnSpc>
              <a:spcBef>
                <a:spcPts val="72"/>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Complete required entrance </a:t>
            </a:r>
            <a:br>
              <a:rPr b="0" i="0" lang="en" sz="1600" u="none" cap="none" strike="noStrike">
                <a:solidFill>
                  <a:schemeClr val="dk1"/>
                </a:solidFill>
                <a:latin typeface="Arial"/>
                <a:ea typeface="Arial"/>
                <a:cs typeface="Arial"/>
                <a:sym typeface="Arial"/>
              </a:rPr>
            </a:br>
            <a:r>
              <a:rPr b="0" i="0" lang="en" sz="1600" u="none" cap="none" strike="noStrike">
                <a:solidFill>
                  <a:schemeClr val="dk1"/>
                </a:solidFill>
                <a:latin typeface="Arial"/>
                <a:ea typeface="Arial"/>
                <a:cs typeface="Arial"/>
                <a:sym typeface="Arial"/>
              </a:rPr>
              <a:t>and exit loan counseling</a:t>
            </a:r>
            <a:endParaRPr/>
          </a:p>
          <a:p>
            <a:pPr indent="-342900" lvl="0" marL="342900" marR="0" rtl="0" algn="l">
              <a:lnSpc>
                <a:spcPct val="130000"/>
              </a:lnSpc>
              <a:spcBef>
                <a:spcPts val="72"/>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Review loan history at </a:t>
            </a:r>
            <a:br>
              <a:rPr b="0" i="0" lang="en" sz="1600" u="none" cap="none" strike="noStrike">
                <a:solidFill>
                  <a:schemeClr val="dk1"/>
                </a:solidFill>
                <a:latin typeface="Arial"/>
                <a:ea typeface="Arial"/>
                <a:cs typeface="Arial"/>
                <a:sym typeface="Arial"/>
              </a:rPr>
            </a:br>
            <a:r>
              <a:rPr b="1" i="0" lang="en" sz="1600" u="sng" cap="none" strike="noStrike">
                <a:solidFill>
                  <a:schemeClr val="hlink"/>
                </a:solidFill>
                <a:latin typeface="Arial"/>
                <a:ea typeface="Arial"/>
                <a:cs typeface="Arial"/>
                <a:sym typeface="Arial"/>
                <a:hlinkClick r:id="rId8"/>
              </a:rPr>
              <a:t>NSLDS.ed.gov</a:t>
            </a:r>
            <a:endParaRPr b="1" i="0" sz="1600" u="none" cap="none" strike="noStrike">
              <a:solidFill>
                <a:schemeClr val="dk1"/>
              </a:solidFill>
              <a:latin typeface="Arial"/>
              <a:ea typeface="Arial"/>
              <a:cs typeface="Arial"/>
              <a:sym typeface="Arial"/>
            </a:endParaRPr>
          </a:p>
          <a:p>
            <a:pPr indent="0" lvl="0" marL="0" marR="0" rtl="0" algn="l">
              <a:lnSpc>
                <a:spcPct val="130000"/>
              </a:lnSpc>
              <a:spcBef>
                <a:spcPts val="72"/>
              </a:spcBef>
              <a:spcAft>
                <a:spcPts val="0"/>
              </a:spcAft>
              <a:buClr>
                <a:srgbClr val="EE5527"/>
              </a:buClr>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30000"/>
              </a:lnSpc>
              <a:spcBef>
                <a:spcPts val="72"/>
              </a:spcBef>
              <a:spcAft>
                <a:spcPts val="0"/>
              </a:spcAft>
              <a:buClr>
                <a:srgbClr val="EE5527"/>
              </a:buClr>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30000"/>
              </a:lnSpc>
              <a:spcBef>
                <a:spcPts val="72"/>
              </a:spcBef>
              <a:spcAft>
                <a:spcPts val="0"/>
              </a:spcAft>
              <a:buClr>
                <a:srgbClr val="EE5527"/>
              </a:buClr>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30000"/>
              </a:lnSpc>
              <a:spcBef>
                <a:spcPts val="72"/>
              </a:spcBef>
              <a:spcAft>
                <a:spcPts val="0"/>
              </a:spcAft>
              <a:buClr>
                <a:srgbClr val="EE5527"/>
              </a:buClr>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30000"/>
              </a:lnSpc>
              <a:spcBef>
                <a:spcPts val="72"/>
              </a:spcBef>
              <a:spcAft>
                <a:spcPts val="0"/>
              </a:spcAft>
              <a:buClr>
                <a:srgbClr val="EE5527"/>
              </a:buClr>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30000"/>
              </a:lnSpc>
              <a:spcBef>
                <a:spcPts val="72"/>
              </a:spcBef>
              <a:spcAft>
                <a:spcPts val="0"/>
              </a:spcAft>
              <a:buClr>
                <a:srgbClr val="EE5527"/>
              </a:buClr>
              <a:buFont typeface="Arial"/>
              <a:buNone/>
            </a:pPr>
            <a:r>
              <a:t/>
            </a:r>
            <a:endParaRPr b="1" i="0" sz="1600" u="none" cap="none" strike="noStrike">
              <a:solidFill>
                <a:schemeClr val="dk1"/>
              </a:solidFill>
              <a:latin typeface="Arial"/>
              <a:ea typeface="Arial"/>
              <a:cs typeface="Arial"/>
              <a:sym typeface="Arial"/>
            </a:endParaRPr>
          </a:p>
          <a:p>
            <a:pPr indent="-241300" lvl="0" marL="342900" marR="0" rtl="0" algn="l">
              <a:lnSpc>
                <a:spcPct val="130000"/>
              </a:lnSpc>
              <a:spcBef>
                <a:spcPts val="72"/>
              </a:spcBef>
              <a:spcAft>
                <a:spcPts val="0"/>
              </a:spcAft>
              <a:buClr>
                <a:srgbClr val="EE5527"/>
              </a:buClr>
              <a:buSzPts val="1600"/>
              <a:buFont typeface="Arial"/>
              <a:buNone/>
            </a:pPr>
            <a:r>
              <a:t/>
            </a:r>
            <a:endParaRPr b="0" i="0" sz="1600" u="none" cap="none" strike="noStrike">
              <a:solidFill>
                <a:schemeClr val="dk1"/>
              </a:solidFill>
              <a:latin typeface="Arial"/>
              <a:ea typeface="Arial"/>
              <a:cs typeface="Arial"/>
              <a:sym typeface="Arial"/>
            </a:endParaRPr>
          </a:p>
          <a:p>
            <a:pPr indent="-241300" lvl="0" marL="342900" marR="0" rtl="0" algn="l">
              <a:lnSpc>
                <a:spcPct val="130000"/>
              </a:lnSpc>
              <a:spcBef>
                <a:spcPts val="72"/>
              </a:spcBef>
              <a:spcAft>
                <a:spcPts val="0"/>
              </a:spcAft>
              <a:buClr>
                <a:srgbClr val="EE5527"/>
              </a:buClr>
              <a:buSzPts val="1600"/>
              <a:buFont typeface="Arial"/>
              <a:buNone/>
            </a:pPr>
            <a:r>
              <a:t/>
            </a:r>
            <a:endParaRPr b="0" i="0" sz="1600" u="none" cap="none" strike="noStrike">
              <a:solidFill>
                <a:schemeClr val="dk1"/>
              </a:solidFill>
              <a:latin typeface="Arial"/>
              <a:ea typeface="Arial"/>
              <a:cs typeface="Arial"/>
              <a:sym typeface="Arial"/>
            </a:endParaRPr>
          </a:p>
          <a:p>
            <a:pPr indent="-241300" lvl="0" marL="342900" marR="0" rtl="0" algn="l">
              <a:lnSpc>
                <a:spcPct val="130000"/>
              </a:lnSpc>
              <a:spcBef>
                <a:spcPts val="72"/>
              </a:spcBef>
              <a:spcAft>
                <a:spcPts val="0"/>
              </a:spcAft>
              <a:buClr>
                <a:srgbClr val="EE5527"/>
              </a:buClr>
              <a:buSzPts val="1600"/>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lnSpc>
                <a:spcPct val="130000"/>
              </a:lnSpc>
              <a:spcBef>
                <a:spcPts val="72"/>
              </a:spcBef>
              <a:spcAft>
                <a:spcPts val="0"/>
              </a:spcAft>
              <a:buClr>
                <a:srgbClr val="EE5527"/>
              </a:buClr>
              <a:buSzPts val="1600"/>
              <a:buFont typeface="Arial"/>
              <a:buChar char="•"/>
            </a:pPr>
            <a:r>
              <a:rPr b="1" i="0" lang="en" sz="1600" u="none" cap="none" strike="noStrike">
                <a:solidFill>
                  <a:srgbClr val="AA2064"/>
                </a:solidFill>
                <a:latin typeface="Arial"/>
                <a:ea typeface="Arial"/>
                <a:cs typeface="Arial"/>
                <a:sym typeface="Arial"/>
              </a:rPr>
              <a:t>A FAFSA IS NOT COMPLETE </a:t>
            </a:r>
            <a:br>
              <a:rPr b="1" i="0" lang="en" sz="1600" u="none" cap="none" strike="noStrike">
                <a:solidFill>
                  <a:srgbClr val="AA2064"/>
                </a:solidFill>
                <a:latin typeface="Arial"/>
                <a:ea typeface="Arial"/>
                <a:cs typeface="Arial"/>
                <a:sym typeface="Arial"/>
              </a:rPr>
            </a:br>
            <a:r>
              <a:rPr b="1" i="0" lang="en" sz="1600" u="none" cap="none" strike="noStrike">
                <a:solidFill>
                  <a:srgbClr val="AA2064"/>
                </a:solidFill>
                <a:latin typeface="Arial"/>
                <a:ea typeface="Arial"/>
                <a:cs typeface="Arial"/>
                <a:sym typeface="Arial"/>
              </a:rPr>
              <a:t>UNTIL SIGNED!</a:t>
            </a:r>
            <a:endParaRPr/>
          </a:p>
          <a:p>
            <a:pPr indent="-241300" lvl="0" marL="342900" marR="0" rtl="0" algn="l">
              <a:lnSpc>
                <a:spcPct val="120000"/>
              </a:lnSpc>
              <a:spcBef>
                <a:spcPts val="72"/>
              </a:spcBef>
              <a:spcAft>
                <a:spcPts val="0"/>
              </a:spcAft>
              <a:buClr>
                <a:srgbClr val="EE5527"/>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30000"/>
              </a:lnSpc>
              <a:spcBef>
                <a:spcPts val="72"/>
              </a:spcBef>
              <a:spcAft>
                <a:spcPts val="1600"/>
              </a:spcAft>
              <a:buClr>
                <a:srgbClr val="EE5527"/>
              </a:buClr>
              <a:buFont typeface="Arial"/>
              <a:buNone/>
            </a:pPr>
            <a:r>
              <a:t/>
            </a:r>
            <a:endParaRPr b="1" i="0" sz="1600" u="none" cap="none" strike="noStrike">
              <a:solidFill>
                <a:schemeClr val="dk1"/>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pic>
        <p:nvPicPr>
          <p:cNvPr descr="iMac.png" id="273" name="Google Shape;273;p44"/>
          <p:cNvPicPr preferRelativeResize="0"/>
          <p:nvPr/>
        </p:nvPicPr>
        <p:blipFill rotWithShape="1">
          <a:blip r:embed="rId3">
            <a:alphaModFix/>
          </a:blip>
          <a:srcRect b="0" l="0" r="0" t="0"/>
          <a:stretch/>
        </p:blipFill>
        <p:spPr>
          <a:xfrm>
            <a:off x="3102135" y="968230"/>
            <a:ext cx="6352587" cy="4175648"/>
          </a:xfrm>
          <a:prstGeom prst="rect">
            <a:avLst/>
          </a:prstGeom>
          <a:noFill/>
          <a:ln>
            <a:noFill/>
          </a:ln>
        </p:spPr>
      </p:pic>
      <p:sp>
        <p:nvSpPr>
          <p:cNvPr id="274" name="Google Shape;274;p44"/>
          <p:cNvSpPr/>
          <p:nvPr/>
        </p:nvSpPr>
        <p:spPr>
          <a:xfrm>
            <a:off x="-16934" y="0"/>
            <a:ext cx="9160933" cy="1200150"/>
          </a:xfrm>
          <a:prstGeom prst="rect">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75" name="Google Shape;275;p4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Font typeface="Arial"/>
              <a:buNone/>
            </a:pPr>
            <a:r>
              <a:rPr b="1" i="0" lang="en" sz="4400" u="none" cap="none" strike="noStrike">
                <a:solidFill>
                  <a:srgbClr val="FFFFFF"/>
                </a:solidFill>
                <a:latin typeface="Arial"/>
                <a:ea typeface="Arial"/>
                <a:cs typeface="Arial"/>
                <a:sym typeface="Arial"/>
              </a:rPr>
              <a:t>FAFSA Confirmation Page</a:t>
            </a:r>
            <a:endParaRPr/>
          </a:p>
        </p:txBody>
      </p:sp>
      <p:sp>
        <p:nvSpPr>
          <p:cNvPr id="276" name="Google Shape;276;p44"/>
          <p:cNvSpPr txBox="1"/>
          <p:nvPr/>
        </p:nvSpPr>
        <p:spPr>
          <a:xfrm>
            <a:off x="228600" y="1289125"/>
            <a:ext cx="3429000" cy="34290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20000"/>
              </a:lnSpc>
              <a:spcBef>
                <a:spcPts val="0"/>
              </a:spcBef>
              <a:spcAft>
                <a:spcPts val="0"/>
              </a:spcAft>
              <a:buClr>
                <a:srgbClr val="EE5527"/>
              </a:buClr>
              <a:buSzPts val="1800"/>
              <a:buFont typeface="Arial"/>
              <a:buChar char="•"/>
            </a:pPr>
            <a:r>
              <a:rPr lang="en" sz="1800">
                <a:solidFill>
                  <a:schemeClr val="dk1"/>
                </a:solidFill>
                <a:latin typeface="Arial"/>
                <a:ea typeface="Arial"/>
                <a:cs typeface="Arial"/>
                <a:sym typeface="Arial"/>
              </a:rPr>
              <a:t>Apply for your State </a:t>
            </a:r>
            <a:br>
              <a:rPr lang="en" sz="1800">
                <a:solidFill>
                  <a:schemeClr val="dk1"/>
                </a:solidFill>
                <a:latin typeface="Arial"/>
                <a:ea typeface="Arial"/>
                <a:cs typeface="Arial"/>
                <a:sym typeface="Arial"/>
              </a:rPr>
            </a:br>
            <a:r>
              <a:rPr lang="en" sz="1800">
                <a:solidFill>
                  <a:schemeClr val="dk1"/>
                </a:solidFill>
                <a:latin typeface="Arial"/>
                <a:ea typeface="Arial"/>
                <a:cs typeface="Arial"/>
                <a:sym typeface="Arial"/>
              </a:rPr>
              <a:t>Grant from the FAFSA Completion/Confirmation page</a:t>
            </a:r>
            <a:endParaRPr sz="1800"/>
          </a:p>
          <a:p>
            <a:pPr indent="-330200" lvl="0" marL="342900" marR="0" rtl="0" algn="l">
              <a:lnSpc>
                <a:spcPct val="120000"/>
              </a:lnSpc>
              <a:spcBef>
                <a:spcPts val="672"/>
              </a:spcBef>
              <a:spcAft>
                <a:spcPts val="0"/>
              </a:spcAft>
              <a:buClr>
                <a:srgbClr val="EE5527"/>
              </a:buClr>
              <a:buSzPts val="1800"/>
              <a:buFont typeface="Arial"/>
              <a:buChar char="•"/>
            </a:pPr>
            <a:r>
              <a:rPr lang="en" sz="1800">
                <a:solidFill>
                  <a:schemeClr val="dk1"/>
                </a:solidFill>
                <a:latin typeface="Arial"/>
                <a:ea typeface="Arial"/>
                <a:cs typeface="Arial"/>
                <a:sym typeface="Arial"/>
              </a:rPr>
              <a:t>Start your state application to apply </a:t>
            </a:r>
            <a:br>
              <a:rPr lang="en" sz="1800">
                <a:solidFill>
                  <a:schemeClr val="dk1"/>
                </a:solidFill>
                <a:latin typeface="Arial"/>
                <a:ea typeface="Arial"/>
                <a:cs typeface="Arial"/>
                <a:sym typeface="Arial"/>
              </a:rPr>
            </a:br>
            <a:r>
              <a:rPr lang="en" sz="1800">
                <a:solidFill>
                  <a:schemeClr val="dk1"/>
                </a:solidFill>
                <a:latin typeface="Arial"/>
                <a:ea typeface="Arial"/>
                <a:cs typeface="Arial"/>
                <a:sym typeface="Arial"/>
              </a:rPr>
              <a:t>for </a:t>
            </a:r>
            <a:r>
              <a:rPr lang="en" sz="1800">
                <a:solidFill>
                  <a:schemeClr val="dk1"/>
                </a:solidFill>
              </a:rPr>
              <a:t>New York</a:t>
            </a:r>
            <a:r>
              <a:rPr lang="en" sz="1800">
                <a:solidFill>
                  <a:schemeClr val="dk1"/>
                </a:solidFill>
                <a:latin typeface="Arial"/>
                <a:ea typeface="Arial"/>
                <a:cs typeface="Arial"/>
                <a:sym typeface="Arial"/>
              </a:rPr>
              <a:t> state- based financial aid</a:t>
            </a:r>
            <a:endParaRPr sz="1800"/>
          </a:p>
          <a:p>
            <a:pPr indent="-330200" lvl="0" marL="342900" marR="0" rtl="0" algn="l">
              <a:lnSpc>
                <a:spcPct val="120000"/>
              </a:lnSpc>
              <a:spcBef>
                <a:spcPts val="672"/>
              </a:spcBef>
              <a:spcAft>
                <a:spcPts val="0"/>
              </a:spcAft>
              <a:buClr>
                <a:srgbClr val="EE5527"/>
              </a:buClr>
              <a:buSzPts val="1800"/>
              <a:buFont typeface="Arial"/>
              <a:buChar char="•"/>
            </a:pPr>
            <a:r>
              <a:rPr lang="en" sz="1800">
                <a:solidFill>
                  <a:schemeClr val="dk1"/>
                </a:solidFill>
                <a:latin typeface="Arial"/>
                <a:ea typeface="Arial"/>
                <a:cs typeface="Arial"/>
                <a:sym typeface="Arial"/>
              </a:rPr>
              <a:t>Transfers FAFSA</a:t>
            </a:r>
            <a:br>
              <a:rPr lang="en" sz="1800">
                <a:solidFill>
                  <a:schemeClr val="dk1"/>
                </a:solidFill>
                <a:latin typeface="Arial"/>
                <a:ea typeface="Arial"/>
                <a:cs typeface="Arial"/>
                <a:sym typeface="Arial"/>
              </a:rPr>
            </a:br>
            <a:r>
              <a:rPr lang="en" sz="1800">
                <a:solidFill>
                  <a:schemeClr val="dk1"/>
                </a:solidFill>
                <a:latin typeface="Arial"/>
                <a:ea typeface="Arial"/>
                <a:cs typeface="Arial"/>
                <a:sym typeface="Arial"/>
              </a:rPr>
              <a:t>data to the State Grant Application/</a:t>
            </a:r>
            <a:r>
              <a:rPr lang="en" sz="1800">
                <a:solidFill>
                  <a:schemeClr val="dk1"/>
                </a:solidFill>
              </a:rPr>
              <a:t>TAP</a:t>
            </a:r>
            <a:endParaRPr sz="1800">
              <a:solidFill>
                <a:schemeClr val="dk1"/>
              </a:solidFill>
              <a:latin typeface="Arial"/>
              <a:ea typeface="Arial"/>
              <a:cs typeface="Arial"/>
              <a:sym typeface="Arial"/>
            </a:endParaRPr>
          </a:p>
          <a:p>
            <a:pPr indent="-228600" lvl="0" marL="342900" marR="0" rtl="0" algn="l">
              <a:lnSpc>
                <a:spcPct val="120000"/>
              </a:lnSpc>
              <a:spcBef>
                <a:spcPts val="672"/>
              </a:spcBef>
              <a:spcAft>
                <a:spcPts val="0"/>
              </a:spcAft>
              <a:buClr>
                <a:srgbClr val="EE5527"/>
              </a:buClr>
              <a:buSzPts val="1800"/>
              <a:buFont typeface="Arial"/>
              <a:buNone/>
            </a:pPr>
            <a:r>
              <a:t/>
            </a:r>
            <a:endParaRPr sz="1800">
              <a:solidFill>
                <a:schemeClr val="dk1"/>
              </a:solidFill>
              <a:latin typeface="Arial"/>
              <a:ea typeface="Arial"/>
              <a:cs typeface="Arial"/>
              <a:sym typeface="Arial"/>
            </a:endParaRPr>
          </a:p>
          <a:p>
            <a:pPr indent="-228600" lvl="0" marL="342900" marR="0" rtl="0" algn="l">
              <a:lnSpc>
                <a:spcPct val="120000"/>
              </a:lnSpc>
              <a:spcBef>
                <a:spcPts val="672"/>
              </a:spcBef>
              <a:spcAft>
                <a:spcPts val="0"/>
              </a:spcAft>
              <a:buClr>
                <a:srgbClr val="EE5527"/>
              </a:buClr>
              <a:buSzPts val="1800"/>
              <a:buFont typeface="Arial"/>
              <a:buNone/>
            </a:pPr>
            <a:r>
              <a:t/>
            </a:r>
            <a:endParaRPr sz="1800">
              <a:solidFill>
                <a:schemeClr val="dk1"/>
              </a:solidFill>
              <a:latin typeface="Arial"/>
              <a:ea typeface="Arial"/>
              <a:cs typeface="Arial"/>
              <a:sym typeface="Arial"/>
            </a:endParaRPr>
          </a:p>
        </p:txBody>
      </p:sp>
      <p:sp>
        <p:nvSpPr>
          <p:cNvPr id="277" name="Google Shape;277;p44"/>
          <p:cNvSpPr/>
          <p:nvPr/>
        </p:nvSpPr>
        <p:spPr>
          <a:xfrm>
            <a:off x="4343400" y="2286000"/>
            <a:ext cx="1676400" cy="328613"/>
          </a:xfrm>
          <a:prstGeom prst="ellipse">
            <a:avLst/>
          </a:prstGeom>
          <a:noFill/>
          <a:ln cap="flat" cmpd="sng" w="25400">
            <a:solidFill>
              <a:srgbClr val="AA20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pic>
        <p:nvPicPr>
          <p:cNvPr descr="13-14FAFSAConfirmation - Windows Photo Viewer" id="278" name="Google Shape;278;p44"/>
          <p:cNvPicPr preferRelativeResize="0"/>
          <p:nvPr/>
        </p:nvPicPr>
        <p:blipFill rotWithShape="1">
          <a:blip r:embed="rId4">
            <a:alphaModFix/>
          </a:blip>
          <a:srcRect b="16358" l="28248" r="28067" t="43330"/>
          <a:stretch/>
        </p:blipFill>
        <p:spPr>
          <a:xfrm>
            <a:off x="3999161" y="1561907"/>
            <a:ext cx="4700969" cy="1916888"/>
          </a:xfrm>
          <a:prstGeom prst="rect">
            <a:avLst/>
          </a:prstGeom>
          <a:noFill/>
          <a:ln>
            <a:noFill/>
          </a:ln>
        </p:spPr>
      </p:pic>
      <p:sp>
        <p:nvSpPr>
          <p:cNvPr id="279" name="Google Shape;279;p44"/>
          <p:cNvSpPr/>
          <p:nvPr/>
        </p:nvSpPr>
        <p:spPr>
          <a:xfrm>
            <a:off x="4038600" y="1600201"/>
            <a:ext cx="4495800" cy="457200"/>
          </a:xfrm>
          <a:prstGeom prst="ellipse">
            <a:avLst/>
          </a:prstGeom>
          <a:noFill/>
          <a:ln cap="flat" cmpd="sng" w="25400">
            <a:solidFill>
              <a:srgbClr val="EE55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80" name="Google Shape;280;p44"/>
          <p:cNvSpPr/>
          <p:nvPr/>
        </p:nvSpPr>
        <p:spPr>
          <a:xfrm>
            <a:off x="4114800" y="2686050"/>
            <a:ext cx="4490854" cy="769081"/>
          </a:xfrm>
          <a:prstGeom prst="rect">
            <a:avLst/>
          </a:prstGeom>
          <a:noFill/>
          <a:ln cap="flat" cmpd="sng" w="25400">
            <a:solidFill>
              <a:srgbClr val="EE55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81" name="Google Shape;281;p44"/>
          <p:cNvSpPr/>
          <p:nvPr/>
        </p:nvSpPr>
        <p:spPr>
          <a:xfrm rot="-9754604">
            <a:off x="5709789" y="1821544"/>
            <a:ext cx="669894" cy="795446"/>
          </a:xfrm>
          <a:prstGeom prst="downArrow">
            <a:avLst>
              <a:gd fmla="val 50000" name="adj1"/>
              <a:gd fmla="val 50000" name="adj2"/>
            </a:avLst>
          </a:prstGeom>
          <a:solidFill>
            <a:srgbClr val="EE55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grpSp>
        <p:nvGrpSpPr>
          <p:cNvPr id="286" name="Google Shape;286;p45"/>
          <p:cNvGrpSpPr/>
          <p:nvPr/>
        </p:nvGrpSpPr>
        <p:grpSpPr>
          <a:xfrm>
            <a:off x="3102135" y="968230"/>
            <a:ext cx="6352587" cy="4175648"/>
            <a:chOff x="3102135" y="1290973"/>
            <a:chExt cx="6352587" cy="5567531"/>
          </a:xfrm>
        </p:grpSpPr>
        <p:pic>
          <p:nvPicPr>
            <p:cNvPr descr="iMac.png" id="287" name="Google Shape;287;p45"/>
            <p:cNvPicPr preferRelativeResize="0"/>
            <p:nvPr/>
          </p:nvPicPr>
          <p:blipFill rotWithShape="1">
            <a:blip r:embed="rId3">
              <a:alphaModFix/>
            </a:blip>
            <a:srcRect b="0" l="0" r="0" t="0"/>
            <a:stretch/>
          </p:blipFill>
          <p:spPr>
            <a:xfrm>
              <a:off x="3102135" y="1290973"/>
              <a:ext cx="6352587" cy="5567531"/>
            </a:xfrm>
            <a:prstGeom prst="rect">
              <a:avLst/>
            </a:prstGeom>
            <a:noFill/>
            <a:ln>
              <a:noFill/>
            </a:ln>
          </p:spPr>
        </p:pic>
        <p:pic>
          <p:nvPicPr>
            <p:cNvPr descr="Pheaa SG Application screen shot.png" id="288" name="Google Shape;288;p45"/>
            <p:cNvPicPr preferRelativeResize="0"/>
            <p:nvPr/>
          </p:nvPicPr>
          <p:blipFill rotWithShape="1">
            <a:blip r:embed="rId4">
              <a:alphaModFix/>
            </a:blip>
            <a:srcRect b="16009" l="10259" r="12901" t="0"/>
            <a:stretch/>
          </p:blipFill>
          <p:spPr>
            <a:xfrm>
              <a:off x="3986485" y="2093736"/>
              <a:ext cx="4630018" cy="2587415"/>
            </a:xfrm>
            <a:prstGeom prst="rect">
              <a:avLst/>
            </a:prstGeom>
            <a:noFill/>
            <a:ln>
              <a:noFill/>
            </a:ln>
          </p:spPr>
        </p:pic>
      </p:grpSp>
      <p:sp>
        <p:nvSpPr>
          <p:cNvPr id="289" name="Google Shape;289;p45"/>
          <p:cNvSpPr/>
          <p:nvPr/>
        </p:nvSpPr>
        <p:spPr>
          <a:xfrm>
            <a:off x="0" y="0"/>
            <a:ext cx="9144000" cy="1200150"/>
          </a:xfrm>
          <a:prstGeom prst="rect">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90" name="Google Shape;290;p45"/>
          <p:cNvSpPr txBox="1"/>
          <p:nvPr>
            <p:ph type="title"/>
          </p:nvPr>
        </p:nvSpPr>
        <p:spPr>
          <a:xfrm>
            <a:off x="457200" y="205978"/>
            <a:ext cx="85344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Font typeface="Arial"/>
              <a:buNone/>
            </a:pPr>
            <a:r>
              <a:rPr b="1" i="0" lang="en" sz="4400" u="none" cap="none" strike="noStrike">
                <a:solidFill>
                  <a:srgbClr val="FFFFFF"/>
                </a:solidFill>
                <a:latin typeface="Arial"/>
                <a:ea typeface="Arial"/>
                <a:cs typeface="Arial"/>
                <a:sym typeface="Arial"/>
              </a:rPr>
              <a:t>Online State Grant Application</a:t>
            </a:r>
            <a:endParaRPr b="1" i="0" sz="4400" u="none" cap="none" strike="noStrike">
              <a:solidFill>
                <a:srgbClr val="FFFFFF"/>
              </a:solidFill>
              <a:latin typeface="Arial"/>
              <a:ea typeface="Arial"/>
              <a:cs typeface="Arial"/>
              <a:sym typeface="Arial"/>
            </a:endParaRPr>
          </a:p>
        </p:txBody>
      </p:sp>
      <p:sp>
        <p:nvSpPr>
          <p:cNvPr id="291" name="Google Shape;291;p45"/>
          <p:cNvSpPr txBox="1"/>
          <p:nvPr/>
        </p:nvSpPr>
        <p:spPr>
          <a:xfrm>
            <a:off x="228600" y="1371600"/>
            <a:ext cx="3429000" cy="2971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5527"/>
              </a:buClr>
              <a:buSzPts val="1600"/>
              <a:buFont typeface="Arial"/>
              <a:buChar char="•"/>
            </a:pPr>
            <a:r>
              <a:rPr lang="en" sz="1600">
                <a:solidFill>
                  <a:schemeClr val="dk1"/>
                </a:solidFill>
                <a:latin typeface="Arial"/>
                <a:ea typeface="Arial"/>
                <a:cs typeface="Arial"/>
                <a:sym typeface="Arial"/>
              </a:rPr>
              <a:t>Link off the FAFSA Application Confirmation Page</a:t>
            </a:r>
            <a:endParaRPr sz="1600">
              <a:solidFill>
                <a:schemeClr val="dk1"/>
              </a:solidFill>
              <a:latin typeface="Arial"/>
              <a:ea typeface="Arial"/>
              <a:cs typeface="Arial"/>
              <a:sym typeface="Arial"/>
            </a:endParaRPr>
          </a:p>
          <a:p>
            <a:pPr indent="-285750" lvl="1" marL="742950" marR="0" rtl="0" algn="l">
              <a:spcBef>
                <a:spcPts val="0"/>
              </a:spcBef>
              <a:spcAft>
                <a:spcPts val="0"/>
              </a:spcAft>
              <a:buClr>
                <a:srgbClr val="EE5527"/>
              </a:buClr>
              <a:buSzPts val="1400"/>
              <a:buFont typeface="Merriweather Sans"/>
              <a:buChar char="»"/>
            </a:pPr>
            <a:r>
              <a:rPr b="1" i="0" lang="en" sz="1400" u="none" cap="none" strike="noStrike">
                <a:solidFill>
                  <a:schemeClr val="dk1"/>
                </a:solidFill>
                <a:latin typeface="Arial"/>
                <a:ea typeface="Arial"/>
                <a:cs typeface="Arial"/>
                <a:sym typeface="Arial"/>
              </a:rPr>
              <a:t>Missed the link or it wasn’t available?</a:t>
            </a:r>
            <a:endParaRPr b="1" i="0" sz="1400" u="none" cap="none" strike="noStrike">
              <a:solidFill>
                <a:schemeClr val="dk1"/>
              </a:solidFill>
              <a:latin typeface="Arial"/>
              <a:ea typeface="Arial"/>
              <a:cs typeface="Arial"/>
              <a:sym typeface="Arial"/>
            </a:endParaRPr>
          </a:p>
          <a:p>
            <a:pPr indent="-228600" lvl="2" marL="1143000" marR="0" rtl="0" algn="l">
              <a:spcBef>
                <a:spcPts val="0"/>
              </a:spcBef>
              <a:spcAft>
                <a:spcPts val="0"/>
              </a:spcAft>
              <a:buClr>
                <a:srgbClr val="EE5527"/>
              </a:buClr>
              <a:buSzPts val="960"/>
              <a:buFont typeface="Arial"/>
              <a:buChar char="•"/>
            </a:pPr>
            <a:r>
              <a:rPr b="0" i="0" lang="en" sz="1200" u="none" cap="none" strike="noStrike">
                <a:solidFill>
                  <a:schemeClr val="dk1"/>
                </a:solidFill>
                <a:latin typeface="Arial"/>
                <a:ea typeface="Arial"/>
                <a:cs typeface="Arial"/>
                <a:sym typeface="Arial"/>
              </a:rPr>
              <a:t>Head to https://www.tap.hesc.ny.gov/totw/</a:t>
            </a:r>
            <a:endParaRPr b="0" i="0" sz="12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rgbClr val="EE5527"/>
              </a:buClr>
              <a:buSzPts val="1600"/>
              <a:buFont typeface="Arial"/>
              <a:buChar char="•"/>
            </a:pPr>
            <a:r>
              <a:rPr lang="en" sz="1600">
                <a:solidFill>
                  <a:schemeClr val="dk1"/>
                </a:solidFill>
                <a:latin typeface="Arial"/>
                <a:ea typeface="Arial"/>
                <a:cs typeface="Arial"/>
                <a:sym typeface="Arial"/>
              </a:rPr>
              <a:t>Additional questions needed </a:t>
            </a:r>
            <a:br>
              <a:rPr lang="en" sz="1600">
                <a:solidFill>
                  <a:schemeClr val="dk1"/>
                </a:solidFill>
                <a:latin typeface="Arial"/>
                <a:ea typeface="Arial"/>
                <a:cs typeface="Arial"/>
                <a:sym typeface="Arial"/>
              </a:rPr>
            </a:br>
            <a:r>
              <a:rPr lang="en" sz="1600">
                <a:solidFill>
                  <a:schemeClr val="dk1"/>
                </a:solidFill>
                <a:latin typeface="Arial"/>
                <a:ea typeface="Arial"/>
                <a:cs typeface="Arial"/>
                <a:sym typeface="Arial"/>
              </a:rPr>
              <a:t>to determine NY State Grant eligibility:</a:t>
            </a:r>
            <a:endParaRPr/>
          </a:p>
          <a:p>
            <a:pPr indent="-285750" lvl="1" marL="742950" marR="0" rtl="0" algn="l">
              <a:spcBef>
                <a:spcPts val="0"/>
              </a:spcBef>
              <a:spcAft>
                <a:spcPts val="0"/>
              </a:spcAft>
              <a:buClr>
                <a:srgbClr val="EE5527"/>
              </a:buClr>
              <a:buSzPts val="1200"/>
              <a:buFont typeface="Merriweather Sans"/>
              <a:buChar char="»"/>
            </a:pPr>
            <a:r>
              <a:rPr b="0" i="0" lang="en" sz="1200" u="none" cap="none" strike="noStrike">
                <a:solidFill>
                  <a:schemeClr val="dk1"/>
                </a:solidFill>
                <a:latin typeface="Arial"/>
                <a:ea typeface="Arial"/>
                <a:cs typeface="Arial"/>
                <a:sym typeface="Arial"/>
              </a:rPr>
              <a:t>Enrollment status (full-time/part-time) </a:t>
            </a:r>
            <a:endParaRPr/>
          </a:p>
          <a:p>
            <a:pPr indent="-285750" lvl="1" marL="742950" marR="0" rtl="0" algn="l">
              <a:spcBef>
                <a:spcPts val="0"/>
              </a:spcBef>
              <a:spcAft>
                <a:spcPts val="0"/>
              </a:spcAft>
              <a:buClr>
                <a:srgbClr val="EE5527"/>
              </a:buClr>
              <a:buSzPts val="1200"/>
              <a:buFont typeface="Merriweather Sans"/>
              <a:buChar char="»"/>
            </a:pPr>
            <a:r>
              <a:rPr b="0" i="0" lang="en" sz="1200" u="none" cap="none" strike="noStrike">
                <a:solidFill>
                  <a:schemeClr val="dk1"/>
                </a:solidFill>
                <a:latin typeface="Arial"/>
                <a:ea typeface="Arial"/>
                <a:cs typeface="Arial"/>
                <a:sym typeface="Arial"/>
              </a:rPr>
              <a:t>Value of NY 529 College Savings Program</a:t>
            </a:r>
            <a:endParaRPr/>
          </a:p>
          <a:p>
            <a:pPr indent="-285750" lvl="1" marL="742950" marR="0" rtl="0" algn="l">
              <a:spcBef>
                <a:spcPts val="0"/>
              </a:spcBef>
              <a:spcAft>
                <a:spcPts val="0"/>
              </a:spcAft>
              <a:buClr>
                <a:srgbClr val="EE5527"/>
              </a:buClr>
              <a:buSzPts val="1200"/>
              <a:buFont typeface="Merriweather Sans"/>
              <a:buChar char="»"/>
            </a:pPr>
            <a:r>
              <a:rPr b="0" i="0" lang="en" sz="1200" u="none" cap="none" strike="noStrike">
                <a:solidFill>
                  <a:schemeClr val="dk1"/>
                </a:solidFill>
                <a:latin typeface="Arial"/>
                <a:ea typeface="Arial"/>
                <a:cs typeface="Arial"/>
                <a:sym typeface="Arial"/>
              </a:rPr>
              <a:t>Program of study for students in vocational programs</a:t>
            </a:r>
            <a:endParaRPr/>
          </a:p>
          <a:p>
            <a:pPr indent="-285750" lvl="1" marL="742950" marR="0" rtl="0" algn="l">
              <a:spcBef>
                <a:spcPts val="0"/>
              </a:spcBef>
              <a:spcAft>
                <a:spcPts val="0"/>
              </a:spcAft>
              <a:buClr>
                <a:srgbClr val="EE5527"/>
              </a:buClr>
              <a:buSzPts val="1200"/>
              <a:buFont typeface="Merriweather Sans"/>
              <a:buChar char="»"/>
            </a:pPr>
            <a:r>
              <a:rPr b="0" i="0" lang="en" sz="1200" u="none" cap="none" strike="noStrike">
                <a:solidFill>
                  <a:schemeClr val="dk1"/>
                </a:solidFill>
                <a:latin typeface="Arial"/>
                <a:ea typeface="Arial"/>
                <a:cs typeface="Arial"/>
                <a:sym typeface="Arial"/>
              </a:rPr>
              <a:t>Employment status</a:t>
            </a:r>
            <a:endParaRPr b="0" i="0" sz="1200" u="none" cap="none" strike="noStrike">
              <a:solidFill>
                <a:schemeClr val="dk1"/>
              </a:solidFill>
              <a:latin typeface="Arial"/>
              <a:ea typeface="Arial"/>
              <a:cs typeface="Arial"/>
              <a:sym typeface="Arial"/>
            </a:endParaRPr>
          </a:p>
        </p:txBody>
      </p:sp>
      <p:sp>
        <p:nvSpPr>
          <p:cNvPr id="292" name="Google Shape;292;p45"/>
          <p:cNvSpPr/>
          <p:nvPr/>
        </p:nvSpPr>
        <p:spPr>
          <a:xfrm>
            <a:off x="4978940" y="2603273"/>
            <a:ext cx="1124223" cy="220373"/>
          </a:xfrm>
          <a:prstGeom prst="ellipse">
            <a:avLst/>
          </a:prstGeom>
          <a:noFill/>
          <a:ln cap="flat" cmpd="sng" w="25400">
            <a:solidFill>
              <a:srgbClr val="EE55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93" name="Google Shape;293;p45"/>
          <p:cNvSpPr/>
          <p:nvPr/>
        </p:nvSpPr>
        <p:spPr>
          <a:xfrm>
            <a:off x="7010400" y="2400300"/>
            <a:ext cx="1124223" cy="220373"/>
          </a:xfrm>
          <a:prstGeom prst="ellipse">
            <a:avLst/>
          </a:prstGeom>
          <a:noFill/>
          <a:ln cap="flat" cmpd="sng" w="25400">
            <a:solidFill>
              <a:srgbClr val="EE55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grpSp>
        <p:nvGrpSpPr>
          <p:cNvPr id="294" name="Google Shape;294;p45"/>
          <p:cNvGrpSpPr/>
          <p:nvPr/>
        </p:nvGrpSpPr>
        <p:grpSpPr>
          <a:xfrm>
            <a:off x="6119013" y="2452446"/>
            <a:ext cx="1008136" cy="487844"/>
            <a:chOff x="6119013" y="3269927"/>
            <a:chExt cx="1008136" cy="650459"/>
          </a:xfrm>
        </p:grpSpPr>
        <p:sp>
          <p:nvSpPr>
            <p:cNvPr id="295" name="Google Shape;295;p45"/>
            <p:cNvSpPr/>
            <p:nvPr/>
          </p:nvSpPr>
          <p:spPr>
            <a:xfrm rot="4674055">
              <a:off x="6390274" y="3129543"/>
              <a:ext cx="465614" cy="931228"/>
            </a:xfrm>
            <a:prstGeom prst="upDownArrow">
              <a:avLst>
                <a:gd fmla="val 50000" name="adj1"/>
                <a:gd fmla="val 50000" name="adj2"/>
              </a:avLst>
            </a:prstGeom>
            <a:solidFill>
              <a:srgbClr val="EE55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96" name="Google Shape;296;p45"/>
            <p:cNvSpPr txBox="1"/>
            <p:nvPr/>
          </p:nvSpPr>
          <p:spPr>
            <a:xfrm rot="-782023">
              <a:off x="6354170" y="3422992"/>
              <a:ext cx="533400" cy="3231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500">
                  <a:solidFill>
                    <a:schemeClr val="lt1"/>
                  </a:solidFill>
                  <a:latin typeface="Arial"/>
                  <a:ea typeface="Arial"/>
                  <a:cs typeface="Arial"/>
                  <a:sym typeface="Arial"/>
                </a:rPr>
                <a:t>OR</a:t>
              </a:r>
              <a:endParaRPr sz="1500">
                <a:solidFill>
                  <a:schemeClr val="lt1"/>
                </a:solidFill>
                <a:latin typeface="Arial"/>
                <a:ea typeface="Arial"/>
                <a:cs typeface="Arial"/>
                <a:sym typeface="Arial"/>
              </a:endParaRPr>
            </a:p>
          </p:txBody>
        </p:sp>
      </p:gr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IRS Data Retrieval Tool (DRT)</a:t>
            </a:r>
            <a:endParaRPr b="1" i="0" sz="4400" u="none" cap="none" strike="noStrike">
              <a:solidFill>
                <a:srgbClr val="088877"/>
              </a:solidFill>
              <a:latin typeface="Arial"/>
              <a:ea typeface="Arial"/>
              <a:cs typeface="Arial"/>
              <a:sym typeface="Arial"/>
            </a:endParaRPr>
          </a:p>
        </p:txBody>
      </p:sp>
      <p:sp>
        <p:nvSpPr>
          <p:cNvPr id="302" name="Google Shape;302;p46"/>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30835" lvl="0" marL="342900" marR="0" rtl="0" algn="l">
              <a:lnSpc>
                <a:spcPct val="90000"/>
              </a:lnSpc>
              <a:spcBef>
                <a:spcPts val="0"/>
              </a:spcBef>
              <a:spcAft>
                <a:spcPts val="0"/>
              </a:spcAft>
              <a:buClr>
                <a:srgbClr val="EE5527"/>
              </a:buClr>
              <a:buSzPts val="2400"/>
              <a:buFont typeface="Arial"/>
              <a:buChar char="•"/>
            </a:pPr>
            <a:r>
              <a:rPr b="0" i="0" lang="en" sz="2400" u="none" cap="none" strike="noStrike">
                <a:solidFill>
                  <a:schemeClr val="dk1"/>
                </a:solidFill>
                <a:latin typeface="Arial"/>
                <a:ea typeface="Arial"/>
                <a:cs typeface="Arial"/>
                <a:sym typeface="Arial"/>
              </a:rPr>
              <a:t>The IRS Data Retrieval Tool allows students and parents to access IRS tax return information needed to complete the FAFSA. Students and parents may transfer the data directly into their FAFSA.</a:t>
            </a:r>
            <a:endParaRPr sz="2400"/>
          </a:p>
          <a:p>
            <a:pPr indent="-330835" lvl="0" marL="342900" marR="0" rtl="0" algn="l">
              <a:lnSpc>
                <a:spcPct val="90000"/>
              </a:lnSpc>
              <a:spcBef>
                <a:spcPts val="1872"/>
              </a:spcBef>
              <a:spcAft>
                <a:spcPts val="0"/>
              </a:spcAft>
              <a:buClr>
                <a:srgbClr val="EE5527"/>
              </a:buClr>
              <a:buSzPts val="2400"/>
              <a:buFont typeface="Arial"/>
              <a:buChar char="•"/>
            </a:pPr>
            <a:r>
              <a:rPr b="0" i="0" lang="en" sz="2400" u="none" cap="none" strike="noStrike">
                <a:solidFill>
                  <a:schemeClr val="dk1"/>
                </a:solidFill>
                <a:latin typeface="Arial"/>
                <a:ea typeface="Arial"/>
                <a:cs typeface="Arial"/>
                <a:sym typeface="Arial"/>
              </a:rPr>
              <a:t>IRS Data is available:</a:t>
            </a:r>
            <a:endParaRPr sz="2400"/>
          </a:p>
          <a:p>
            <a:pPr indent="-259080" lvl="1" marL="742950" marR="0" rtl="0" algn="l">
              <a:lnSpc>
                <a:spcPct val="90000"/>
              </a:lnSpc>
              <a:spcBef>
                <a:spcPts val="1872"/>
              </a:spcBef>
              <a:spcAft>
                <a:spcPts val="0"/>
              </a:spcAft>
              <a:buClr>
                <a:srgbClr val="EE5527"/>
              </a:buClr>
              <a:buSzPts val="1800"/>
              <a:buFont typeface="Merriweather Sans"/>
              <a:buChar char="»"/>
            </a:pPr>
            <a:r>
              <a:rPr b="0" i="0" lang="en" sz="1800" u="none" cap="none" strike="noStrike">
                <a:solidFill>
                  <a:schemeClr val="dk1"/>
                </a:solidFill>
                <a:latin typeface="Arial"/>
                <a:ea typeface="Arial"/>
                <a:cs typeface="Arial"/>
                <a:sym typeface="Arial"/>
              </a:rPr>
              <a:t>After 2 weeks of electronically filing federal tax return</a:t>
            </a:r>
            <a:endParaRPr sz="1800"/>
          </a:p>
          <a:p>
            <a:pPr indent="-259080" lvl="1" marL="742950" marR="0" rtl="0" algn="l">
              <a:lnSpc>
                <a:spcPct val="90000"/>
              </a:lnSpc>
              <a:spcBef>
                <a:spcPts val="1872"/>
              </a:spcBef>
              <a:spcAft>
                <a:spcPts val="0"/>
              </a:spcAft>
              <a:buClr>
                <a:srgbClr val="EE5527"/>
              </a:buClr>
              <a:buSzPts val="1800"/>
              <a:buFont typeface="Merriweather Sans"/>
              <a:buChar char="»"/>
            </a:pPr>
            <a:r>
              <a:rPr b="0" i="0" lang="en" sz="1800" u="none" cap="none" strike="noStrike">
                <a:solidFill>
                  <a:schemeClr val="dk1"/>
                </a:solidFill>
                <a:latin typeface="Arial"/>
                <a:ea typeface="Arial"/>
                <a:cs typeface="Arial"/>
                <a:sym typeface="Arial"/>
              </a:rPr>
              <a:t>After 8 weeks of filing a paper federal tax return</a:t>
            </a:r>
            <a:endParaRPr sz="1800"/>
          </a:p>
          <a:p>
            <a:pPr indent="-259080" lvl="1" marL="742950" marR="0" rtl="0" algn="l">
              <a:lnSpc>
                <a:spcPct val="90000"/>
              </a:lnSpc>
              <a:spcBef>
                <a:spcPts val="1872"/>
              </a:spcBef>
              <a:spcAft>
                <a:spcPts val="0"/>
              </a:spcAft>
              <a:buClr>
                <a:srgbClr val="EE5527"/>
              </a:buClr>
              <a:buSzPts val="1800"/>
              <a:buFont typeface="Merriweather Sans"/>
              <a:buChar char="»"/>
            </a:pPr>
            <a:r>
              <a:rPr b="0" i="0" lang="en" sz="1800" u="none" cap="none" strike="noStrike">
                <a:solidFill>
                  <a:schemeClr val="dk1"/>
                </a:solidFill>
                <a:latin typeface="Arial"/>
                <a:ea typeface="Arial"/>
                <a:cs typeface="Arial"/>
                <a:sym typeface="Arial"/>
              </a:rPr>
              <a:t>If student used estimated income to complete FAFSA, can go back once taxes are filed and use IRS Data Retrieval Tool.</a:t>
            </a:r>
            <a:endParaRPr sz="1800"/>
          </a:p>
          <a:p>
            <a:pPr indent="-178435" lvl="0" marL="342900" marR="0" rtl="0" algn="l">
              <a:lnSpc>
                <a:spcPct val="90000"/>
              </a:lnSpc>
              <a:spcBef>
                <a:spcPts val="1872"/>
              </a:spcBef>
              <a:spcAft>
                <a:spcPts val="1600"/>
              </a:spcAft>
              <a:buClr>
                <a:srgbClr val="EE5527"/>
              </a:buClr>
              <a:buSzPts val="2590"/>
              <a:buFont typeface="Arial"/>
              <a:buNone/>
            </a:pPr>
            <a:r>
              <a:t/>
            </a:r>
            <a:endParaRPr b="0" i="0" sz="259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06" name="Shape 306"/>
        <p:cNvGrpSpPr/>
        <p:nvPr/>
      </p:nvGrpSpPr>
      <p:grpSpPr>
        <a:xfrm>
          <a:off x="0" y="0"/>
          <a:ext cx="0" cy="0"/>
          <a:chOff x="0" y="0"/>
          <a:chExt cx="0" cy="0"/>
        </a:xfrm>
      </p:grpSpPr>
      <p:grpSp>
        <p:nvGrpSpPr>
          <p:cNvPr id="307" name="Google Shape;307;p47"/>
          <p:cNvGrpSpPr/>
          <p:nvPr/>
        </p:nvGrpSpPr>
        <p:grpSpPr>
          <a:xfrm>
            <a:off x="457201" y="1855839"/>
            <a:ext cx="8445188" cy="970936"/>
            <a:chOff x="457200" y="2743200"/>
            <a:chExt cx="8229600" cy="1261533"/>
          </a:xfrm>
        </p:grpSpPr>
        <p:pic>
          <p:nvPicPr>
            <p:cNvPr id="308" name="Google Shape;308;p47"/>
            <p:cNvPicPr preferRelativeResize="0"/>
            <p:nvPr/>
          </p:nvPicPr>
          <p:blipFill rotWithShape="1">
            <a:blip r:embed="rId4">
              <a:alphaModFix/>
            </a:blip>
            <a:srcRect b="0" l="0" r="0" t="0"/>
            <a:stretch/>
          </p:blipFill>
          <p:spPr>
            <a:xfrm>
              <a:off x="457200" y="3064933"/>
              <a:ext cx="457200" cy="939800"/>
            </a:xfrm>
            <a:prstGeom prst="rect">
              <a:avLst/>
            </a:prstGeom>
            <a:noFill/>
            <a:ln>
              <a:noFill/>
            </a:ln>
          </p:spPr>
        </p:pic>
        <p:pic>
          <p:nvPicPr>
            <p:cNvPr id="309" name="Google Shape;309;p47"/>
            <p:cNvPicPr preferRelativeResize="0"/>
            <p:nvPr/>
          </p:nvPicPr>
          <p:blipFill rotWithShape="1">
            <a:blip r:embed="rId5">
              <a:alphaModFix/>
            </a:blip>
            <a:srcRect b="0" l="0" r="0" t="0"/>
            <a:stretch/>
          </p:blipFill>
          <p:spPr>
            <a:xfrm>
              <a:off x="457200" y="2743200"/>
              <a:ext cx="8229600" cy="876300"/>
            </a:xfrm>
            <a:prstGeom prst="rect">
              <a:avLst/>
            </a:prstGeom>
            <a:noFill/>
            <a:ln>
              <a:noFill/>
            </a:ln>
          </p:spPr>
        </p:pic>
      </p:grpSp>
      <p:sp>
        <p:nvSpPr>
          <p:cNvPr id="310" name="Google Shape;310;p47"/>
          <p:cNvSpPr txBox="1"/>
          <p:nvPr/>
        </p:nvSpPr>
        <p:spPr>
          <a:xfrm>
            <a:off x="457200" y="2000864"/>
            <a:ext cx="8210593" cy="393056"/>
          </a:xfrm>
          <a:prstGeom prst="rect">
            <a:avLst/>
          </a:prstGeom>
          <a:noFill/>
          <a:ln>
            <a:noFill/>
          </a:ln>
        </p:spPr>
        <p:txBody>
          <a:bodyPr anchorCtr="0" anchor="t" bIns="45700" lIns="91425" spcFirstLastPara="1" rIns="91425" wrap="square" tIns="45700">
            <a:noAutofit/>
          </a:bodyPr>
          <a:lstStyle/>
          <a:p>
            <a:pPr indent="0" lvl="0" marL="0" marR="0" rtl="0" algn="ctr">
              <a:lnSpc>
                <a:spcPct val="92571"/>
              </a:lnSpc>
              <a:spcBef>
                <a:spcPts val="0"/>
              </a:spcBef>
              <a:spcAft>
                <a:spcPts val="0"/>
              </a:spcAft>
              <a:buNone/>
            </a:pPr>
            <a:r>
              <a:rPr b="1" lang="en" sz="3500">
                <a:solidFill>
                  <a:srgbClr val="FFFFFF"/>
                </a:solidFill>
                <a:latin typeface="Arial"/>
                <a:ea typeface="Arial"/>
                <a:cs typeface="Arial"/>
                <a:sym typeface="Arial"/>
              </a:rPr>
              <a:t>Forms Are Filed – Now What?</a:t>
            </a:r>
            <a:endParaRPr b="1" sz="3500">
              <a:solidFill>
                <a:srgbClr val="FFFFFF"/>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What Happens Next?</a:t>
            </a:r>
            <a:endParaRPr b="1" i="0" sz="4400" u="none" cap="none" strike="noStrike">
              <a:solidFill>
                <a:srgbClr val="088877"/>
              </a:solidFill>
              <a:latin typeface="Arial"/>
              <a:ea typeface="Arial"/>
              <a:cs typeface="Arial"/>
              <a:sym typeface="Arial"/>
            </a:endParaRPr>
          </a:p>
        </p:txBody>
      </p:sp>
      <p:sp>
        <p:nvSpPr>
          <p:cNvPr id="316" name="Google Shape;316;p48"/>
          <p:cNvSpPr txBox="1"/>
          <p:nvPr>
            <p:ph idx="1" type="body"/>
          </p:nvPr>
        </p:nvSpPr>
        <p:spPr>
          <a:xfrm>
            <a:off x="457200" y="1028700"/>
            <a:ext cx="8229600" cy="35659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Student Aid Report or Acknowledgment sent to student (review and make necessary corrections)</a:t>
            </a:r>
            <a:endParaRPr/>
          </a:p>
          <a:p>
            <a:pPr indent="-342900" lvl="0" marL="342900" marR="0" rtl="0" algn="l">
              <a:spcBef>
                <a:spcPts val="1872"/>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Information is sent to schools/colleges. Sent to all schools student lists on the FAFSA.</a:t>
            </a:r>
            <a:endParaRPr/>
          </a:p>
          <a:p>
            <a:pPr indent="-165100" lvl="0" marL="342900" marR="0" rtl="0" algn="l">
              <a:spcBef>
                <a:spcPts val="1872"/>
              </a:spcBef>
              <a:spcAft>
                <a:spcPts val="1600"/>
              </a:spcAft>
              <a:buClr>
                <a:srgbClr val="EE5527"/>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2"/>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College Process</a:t>
            </a:r>
            <a:endParaRPr/>
          </a:p>
        </p:txBody>
      </p:sp>
      <p:sp>
        <p:nvSpPr>
          <p:cNvPr id="100" name="Google Shape;100;p22"/>
          <p:cNvSpPr txBox="1"/>
          <p:nvPr>
            <p:ph idx="1" type="body"/>
          </p:nvPr>
        </p:nvSpPr>
        <p:spPr>
          <a:xfrm>
            <a:off x="321475" y="603000"/>
            <a:ext cx="8229600" cy="3394500"/>
          </a:xfrm>
          <a:prstGeom prst="rect">
            <a:avLst/>
          </a:prstGeom>
        </p:spPr>
        <p:txBody>
          <a:bodyPr anchorCtr="0" anchor="t" bIns="91425" lIns="91425" spcFirstLastPara="1" rIns="91425" wrap="square" tIns="91425">
            <a:noAutofit/>
          </a:bodyPr>
          <a:lstStyle/>
          <a:p>
            <a:pPr indent="0" lvl="0" marL="0" rtl="0" algn="l">
              <a:lnSpc>
                <a:spcPct val="100000"/>
              </a:lnSpc>
              <a:spcBef>
                <a:spcPts val="1872"/>
              </a:spcBef>
              <a:spcAft>
                <a:spcPts val="0"/>
              </a:spcAft>
              <a:buNone/>
            </a:pPr>
            <a:r>
              <a:rPr b="1" lang="en" sz="1400"/>
              <a:t>SAT Test Dates:</a:t>
            </a:r>
            <a:endParaRPr b="1" sz="1400"/>
          </a:p>
          <a:p>
            <a:pPr indent="-317500" lvl="0" marL="457200" rtl="0" algn="l">
              <a:spcBef>
                <a:spcPts val="1872"/>
              </a:spcBef>
              <a:spcAft>
                <a:spcPts val="0"/>
              </a:spcAft>
              <a:buSzPts val="1400"/>
              <a:buChar char="•"/>
            </a:pPr>
            <a:r>
              <a:rPr lang="en" sz="1400"/>
              <a:t>May 4th</a:t>
            </a:r>
            <a:endParaRPr sz="1400"/>
          </a:p>
          <a:p>
            <a:pPr indent="-317500" lvl="0" marL="457200" rtl="0" algn="l">
              <a:spcBef>
                <a:spcPts val="0"/>
              </a:spcBef>
              <a:spcAft>
                <a:spcPts val="0"/>
              </a:spcAft>
              <a:buSzPts val="1400"/>
              <a:buChar char="•"/>
            </a:pPr>
            <a:r>
              <a:rPr lang="en" sz="1400"/>
              <a:t>June 1st-register by May 3, late May 22</a:t>
            </a:r>
            <a:endParaRPr sz="1400"/>
          </a:p>
          <a:p>
            <a:pPr indent="-317500" lvl="0" marL="457200" rtl="0" algn="l">
              <a:spcBef>
                <a:spcPts val="0"/>
              </a:spcBef>
              <a:spcAft>
                <a:spcPts val="0"/>
              </a:spcAft>
              <a:buSzPts val="1400"/>
              <a:buChar char="•"/>
            </a:pPr>
            <a:r>
              <a:rPr lang="en" sz="1400"/>
              <a:t>August 24th-register by July 26, late August 13</a:t>
            </a:r>
            <a:endParaRPr sz="1400"/>
          </a:p>
          <a:p>
            <a:pPr indent="-317500" lvl="0" marL="457200" rtl="0" algn="l">
              <a:spcBef>
                <a:spcPts val="0"/>
              </a:spcBef>
              <a:spcAft>
                <a:spcPts val="0"/>
              </a:spcAft>
              <a:buSzPts val="1400"/>
              <a:buChar char="•"/>
            </a:pPr>
            <a:r>
              <a:rPr lang="en" sz="1400"/>
              <a:t>October 5-register by September 6, late September 24</a:t>
            </a:r>
            <a:endParaRPr sz="1400"/>
          </a:p>
          <a:p>
            <a:pPr indent="0" lvl="0" marL="0" rtl="0" algn="l">
              <a:lnSpc>
                <a:spcPct val="100000"/>
              </a:lnSpc>
              <a:spcBef>
                <a:spcPts val="1872"/>
              </a:spcBef>
              <a:spcAft>
                <a:spcPts val="0"/>
              </a:spcAft>
              <a:buNone/>
            </a:pPr>
            <a:r>
              <a:rPr b="1" lang="en" sz="1400"/>
              <a:t>ACT Test Dates:</a:t>
            </a:r>
            <a:endParaRPr b="1" sz="1400"/>
          </a:p>
          <a:p>
            <a:pPr indent="-317500" lvl="0" marL="457200" rtl="0" algn="l">
              <a:spcBef>
                <a:spcPts val="1872"/>
              </a:spcBef>
              <a:spcAft>
                <a:spcPts val="0"/>
              </a:spcAft>
              <a:buSzPts val="1400"/>
              <a:buChar char="•"/>
            </a:pPr>
            <a:r>
              <a:rPr lang="en" sz="1400"/>
              <a:t>June 8th-register by May 3, late May 20</a:t>
            </a:r>
            <a:endParaRPr sz="1400"/>
          </a:p>
          <a:p>
            <a:pPr indent="-317500" lvl="0" marL="457200" rtl="0" algn="l">
              <a:spcBef>
                <a:spcPts val="0"/>
              </a:spcBef>
              <a:spcAft>
                <a:spcPts val="0"/>
              </a:spcAft>
              <a:buSzPts val="1400"/>
              <a:buChar char="•"/>
            </a:pPr>
            <a:r>
              <a:rPr lang="en" sz="1400"/>
              <a:t>September 14th-register by August 16, late August 30</a:t>
            </a:r>
            <a:endParaRPr sz="1400"/>
          </a:p>
          <a:p>
            <a:pPr indent="-317500" lvl="0" marL="457200" rtl="0" algn="l">
              <a:spcBef>
                <a:spcPts val="0"/>
              </a:spcBef>
              <a:spcAft>
                <a:spcPts val="0"/>
              </a:spcAft>
              <a:buSzPts val="1400"/>
              <a:buChar char="•"/>
            </a:pPr>
            <a:r>
              <a:rPr lang="en" sz="1400"/>
              <a:t>October 26th-register by September 20, late October 4</a:t>
            </a: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3900" u="none" cap="none" strike="noStrike">
                <a:solidFill>
                  <a:srgbClr val="088877"/>
                </a:solidFill>
                <a:latin typeface="Arial"/>
                <a:ea typeface="Arial"/>
                <a:cs typeface="Arial"/>
                <a:sym typeface="Arial"/>
              </a:rPr>
              <a:t>Need Analysis is </a:t>
            </a:r>
            <a:br>
              <a:rPr b="1" i="0" lang="en" sz="3900" u="none" cap="none" strike="noStrike">
                <a:solidFill>
                  <a:srgbClr val="088877"/>
                </a:solidFill>
                <a:latin typeface="Arial"/>
                <a:ea typeface="Arial"/>
                <a:cs typeface="Arial"/>
                <a:sym typeface="Arial"/>
              </a:rPr>
            </a:br>
            <a:r>
              <a:rPr b="1" i="0" lang="en" sz="3900" u="none" cap="none" strike="noStrike">
                <a:solidFill>
                  <a:srgbClr val="088877"/>
                </a:solidFill>
                <a:latin typeface="Arial"/>
                <a:ea typeface="Arial"/>
                <a:cs typeface="Arial"/>
                <a:sym typeface="Arial"/>
              </a:rPr>
              <a:t>Calculated by Schools</a:t>
            </a:r>
            <a:endParaRPr b="1" i="0" sz="3900" u="none" cap="none" strike="noStrike">
              <a:solidFill>
                <a:srgbClr val="088877"/>
              </a:solidFill>
              <a:latin typeface="Arial"/>
              <a:ea typeface="Arial"/>
              <a:cs typeface="Arial"/>
              <a:sym typeface="Arial"/>
            </a:endParaRPr>
          </a:p>
        </p:txBody>
      </p:sp>
      <p:sp>
        <p:nvSpPr>
          <p:cNvPr id="323" name="Google Shape;323;p49"/>
          <p:cNvSpPr txBox="1"/>
          <p:nvPr>
            <p:ph idx="1" type="body"/>
          </p:nvPr>
        </p:nvSpPr>
        <p:spPr>
          <a:xfrm>
            <a:off x="415775" y="1200125"/>
            <a:ext cx="7092000" cy="339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E5527"/>
              </a:buClr>
              <a:buFont typeface="Arial"/>
              <a:buNone/>
            </a:pPr>
            <a:r>
              <a:rPr b="0" i="0" lang="en" sz="2800" u="none" cap="none" strike="noStrike">
                <a:solidFill>
                  <a:schemeClr val="dk1"/>
                </a:solidFill>
                <a:latin typeface="Arial"/>
                <a:ea typeface="Arial"/>
                <a:cs typeface="Arial"/>
                <a:sym typeface="Arial"/>
              </a:rPr>
              <a:t>Schools use SAR calculations to </a:t>
            </a:r>
            <a:br>
              <a:rPr b="0" i="0" lang="en" sz="2800" u="none" cap="none" strike="noStrike">
                <a:solidFill>
                  <a:schemeClr val="dk1"/>
                </a:solidFill>
                <a:latin typeface="Arial"/>
                <a:ea typeface="Arial"/>
                <a:cs typeface="Arial"/>
                <a:sym typeface="Arial"/>
              </a:rPr>
            </a:br>
            <a:r>
              <a:rPr b="0" i="0" lang="en" sz="2800" u="none" cap="none" strike="noStrike">
                <a:solidFill>
                  <a:schemeClr val="dk1"/>
                </a:solidFill>
                <a:latin typeface="Arial"/>
                <a:ea typeface="Arial"/>
                <a:cs typeface="Arial"/>
                <a:sym typeface="Arial"/>
              </a:rPr>
              <a:t>determine a student’s financial need based on:</a:t>
            </a:r>
            <a:endParaRPr/>
          </a:p>
          <a:p>
            <a:pPr indent="0" lvl="0" marL="0" marR="0" rtl="0" algn="l">
              <a:spcBef>
                <a:spcPts val="0"/>
              </a:spcBef>
              <a:spcAft>
                <a:spcPts val="0"/>
              </a:spcAft>
              <a:buClr>
                <a:srgbClr val="EE5527"/>
              </a:buClr>
              <a:buFont typeface="Arial"/>
              <a:buNone/>
            </a:pPr>
            <a:r>
              <a:rPr b="1" i="0" lang="en" sz="2800" u="none" cap="none" strike="noStrike">
                <a:solidFill>
                  <a:schemeClr val="dk1"/>
                </a:solidFill>
                <a:latin typeface="Arial"/>
                <a:ea typeface="Arial"/>
                <a:cs typeface="Arial"/>
                <a:sym typeface="Arial"/>
              </a:rPr>
              <a:t>Two Components:</a:t>
            </a:r>
            <a:endParaRPr/>
          </a:p>
          <a:p>
            <a:pPr indent="-342900" lvl="0" marL="342900" marR="0" rtl="0" algn="l">
              <a:spcBef>
                <a:spcPts val="1872"/>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The student’s Cost Of Attendance </a:t>
            </a:r>
            <a:endParaRPr/>
          </a:p>
          <a:p>
            <a:pPr indent="-342900" lvl="0" marL="342900" marR="0" rtl="0" algn="l">
              <a:spcBef>
                <a:spcPts val="1872"/>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The student’s Expected Family Contribution (EFC)</a:t>
            </a:r>
            <a:endParaRPr/>
          </a:p>
          <a:p>
            <a:pPr indent="-165100" lvl="0" marL="342900" marR="0" rtl="0" algn="l">
              <a:spcBef>
                <a:spcPts val="1872"/>
              </a:spcBef>
              <a:spcAft>
                <a:spcPts val="1600"/>
              </a:spcAft>
              <a:buClr>
                <a:srgbClr val="EE5527"/>
              </a:buClr>
              <a:buSzPts val="2800"/>
              <a:buFont typeface="Arial"/>
              <a:buNone/>
            </a:pPr>
            <a:r>
              <a:t/>
            </a:r>
            <a:endParaRPr b="0" i="0" sz="2800" u="none" cap="none" strike="noStrike">
              <a:solidFill>
                <a:schemeClr val="dk1"/>
              </a:solidFill>
              <a:latin typeface="Arial"/>
              <a:ea typeface="Arial"/>
              <a:cs typeface="Arial"/>
              <a:sym typeface="Arial"/>
            </a:endParaRPr>
          </a:p>
        </p:txBody>
      </p:sp>
      <p:grpSp>
        <p:nvGrpSpPr>
          <p:cNvPr id="324" name="Google Shape;324;p49"/>
          <p:cNvGrpSpPr/>
          <p:nvPr/>
        </p:nvGrpSpPr>
        <p:grpSpPr>
          <a:xfrm>
            <a:off x="7024145" y="57150"/>
            <a:ext cx="1954742" cy="1466057"/>
            <a:chOff x="6884458" y="228600"/>
            <a:chExt cx="1954742" cy="1954742"/>
          </a:xfrm>
        </p:grpSpPr>
        <p:sp>
          <p:nvSpPr>
            <p:cNvPr id="325" name="Google Shape;325;p49"/>
            <p:cNvSpPr/>
            <p:nvPr/>
          </p:nvSpPr>
          <p:spPr>
            <a:xfrm>
              <a:off x="6884458" y="228600"/>
              <a:ext cx="1954742" cy="1954742"/>
            </a:xfrm>
            <a:prstGeom prst="ellipse">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pic>
          <p:nvPicPr>
            <p:cNvPr id="326" name="Google Shape;326;p49"/>
            <p:cNvPicPr preferRelativeResize="0"/>
            <p:nvPr/>
          </p:nvPicPr>
          <p:blipFill rotWithShape="1">
            <a:blip r:embed="rId3">
              <a:alphaModFix/>
            </a:blip>
            <a:srcRect b="0" l="0" r="0" t="0"/>
            <a:stretch/>
          </p:blipFill>
          <p:spPr>
            <a:xfrm>
              <a:off x="7427489" y="663046"/>
              <a:ext cx="868680" cy="1085850"/>
            </a:xfrm>
            <a:prstGeom prst="rect">
              <a:avLst/>
            </a:prstGeom>
            <a:noFill/>
            <a:ln>
              <a:noFill/>
            </a:ln>
          </p:spPr>
        </p:pic>
      </p:grpSp>
      <p:grpSp>
        <p:nvGrpSpPr>
          <p:cNvPr id="327" name="Google Shape;327;p49"/>
          <p:cNvGrpSpPr/>
          <p:nvPr/>
        </p:nvGrpSpPr>
        <p:grpSpPr>
          <a:xfrm>
            <a:off x="7072995" y="3730475"/>
            <a:ext cx="1954800" cy="1466100"/>
            <a:chOff x="6884458" y="228600"/>
            <a:chExt cx="1954800" cy="1954800"/>
          </a:xfrm>
        </p:grpSpPr>
        <p:sp>
          <p:nvSpPr>
            <p:cNvPr id="328" name="Google Shape;328;p49"/>
            <p:cNvSpPr/>
            <p:nvPr/>
          </p:nvSpPr>
          <p:spPr>
            <a:xfrm>
              <a:off x="6884458" y="228600"/>
              <a:ext cx="1954800" cy="1954800"/>
            </a:xfrm>
            <a:prstGeom prst="ellipse">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pic>
          <p:nvPicPr>
            <p:cNvPr id="329" name="Google Shape;329;p49"/>
            <p:cNvPicPr preferRelativeResize="0"/>
            <p:nvPr/>
          </p:nvPicPr>
          <p:blipFill rotWithShape="1">
            <a:blip r:embed="rId3">
              <a:alphaModFix/>
            </a:blip>
            <a:srcRect b="0" l="0" r="0" t="0"/>
            <a:stretch/>
          </p:blipFill>
          <p:spPr>
            <a:xfrm>
              <a:off x="7427489" y="663046"/>
              <a:ext cx="868800" cy="1086000"/>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50"/>
          <p:cNvSpPr/>
          <p:nvPr/>
        </p:nvSpPr>
        <p:spPr>
          <a:xfrm>
            <a:off x="-16934" y="0"/>
            <a:ext cx="9160933" cy="1200150"/>
          </a:xfrm>
          <a:prstGeom prst="rect">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336" name="Google Shape;336;p5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Arial"/>
              <a:buNone/>
            </a:pPr>
            <a:r>
              <a:rPr b="1" i="0" lang="en" sz="4400" u="none" cap="none" strike="noStrike">
                <a:solidFill>
                  <a:schemeClr val="lt1"/>
                </a:solidFill>
                <a:latin typeface="Arial"/>
                <a:ea typeface="Arial"/>
                <a:cs typeface="Arial"/>
                <a:sym typeface="Arial"/>
              </a:rPr>
              <a:t>Cost of Attendance</a:t>
            </a:r>
            <a:endParaRPr b="1" i="0" sz="4400" u="none" cap="none" strike="noStrike">
              <a:solidFill>
                <a:schemeClr val="lt1"/>
              </a:solidFill>
              <a:latin typeface="Arial"/>
              <a:ea typeface="Arial"/>
              <a:cs typeface="Arial"/>
              <a:sym typeface="Arial"/>
            </a:endParaRPr>
          </a:p>
        </p:txBody>
      </p:sp>
      <p:sp>
        <p:nvSpPr>
          <p:cNvPr id="337" name="Google Shape;337;p50"/>
          <p:cNvSpPr txBox="1"/>
          <p:nvPr>
            <p:ph idx="1" type="body"/>
          </p:nvPr>
        </p:nvSpPr>
        <p:spPr>
          <a:xfrm>
            <a:off x="457200" y="2034778"/>
            <a:ext cx="4114800" cy="33944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E5527"/>
              </a:buClr>
              <a:buFont typeface="Arial"/>
              <a:buNone/>
            </a:pPr>
            <a:r>
              <a:rPr b="1" i="0" lang="en" sz="1800" u="none" cap="none" strike="noStrike">
                <a:solidFill>
                  <a:srgbClr val="AA2064"/>
                </a:solidFill>
                <a:latin typeface="Arial"/>
                <a:ea typeface="Arial"/>
                <a:cs typeface="Arial"/>
                <a:sym typeface="Arial"/>
              </a:rPr>
              <a:t>Direct College Costs:</a:t>
            </a:r>
            <a:endParaRPr sz="1800"/>
          </a:p>
          <a:p>
            <a:pPr indent="-304800" lvl="0" marL="342900" marR="0" rtl="0" algn="l">
              <a:lnSpc>
                <a:spcPct val="10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Tuition</a:t>
            </a:r>
            <a:endParaRPr sz="1800"/>
          </a:p>
          <a:p>
            <a:pPr indent="-304800" lvl="0" marL="342900" marR="0" rtl="0" algn="l">
              <a:lnSpc>
                <a:spcPct val="10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Required Fees </a:t>
            </a:r>
            <a:endParaRPr sz="1800"/>
          </a:p>
          <a:p>
            <a:pPr indent="-304800" lvl="0" marL="342900" marR="0" rtl="0" algn="l">
              <a:lnSpc>
                <a:spcPct val="10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Room</a:t>
            </a:r>
            <a:endParaRPr sz="1800"/>
          </a:p>
          <a:p>
            <a:pPr indent="-304800" lvl="0" marL="342900" marR="0" rtl="0" algn="l">
              <a:lnSpc>
                <a:spcPct val="10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Meals</a:t>
            </a:r>
            <a:endParaRPr sz="1800"/>
          </a:p>
          <a:p>
            <a:pPr indent="-304800" lvl="0" marL="342900" marR="0" rtl="0" algn="l">
              <a:lnSpc>
                <a:spcPct val="10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Books and Supplies  </a:t>
            </a:r>
            <a:endParaRPr sz="1800"/>
          </a:p>
          <a:p>
            <a:pPr indent="-190500" lvl="0" marL="342900" marR="0" rtl="0" algn="l">
              <a:spcBef>
                <a:spcPts val="1872"/>
              </a:spcBef>
              <a:spcAft>
                <a:spcPts val="1600"/>
              </a:spcAft>
              <a:buClr>
                <a:srgbClr val="EE5527"/>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8" name="Google Shape;338;p50"/>
          <p:cNvSpPr txBox="1"/>
          <p:nvPr>
            <p:ph idx="2" type="body"/>
          </p:nvPr>
        </p:nvSpPr>
        <p:spPr>
          <a:xfrm>
            <a:off x="4724400" y="2034778"/>
            <a:ext cx="4114800" cy="33944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E5527"/>
              </a:buClr>
              <a:buFont typeface="Arial"/>
              <a:buNone/>
            </a:pPr>
            <a:r>
              <a:rPr b="1" i="0" lang="en" sz="1800" u="none" cap="none" strike="noStrike">
                <a:solidFill>
                  <a:srgbClr val="AA2064"/>
                </a:solidFill>
                <a:latin typeface="Arial"/>
                <a:ea typeface="Arial"/>
                <a:cs typeface="Arial"/>
                <a:sym typeface="Arial"/>
              </a:rPr>
              <a:t>Indirect College Costs:</a:t>
            </a:r>
            <a:endParaRPr b="1" i="0" sz="1800" u="none" cap="none" strike="noStrike">
              <a:solidFill>
                <a:srgbClr val="AA2064"/>
              </a:solidFill>
              <a:latin typeface="Arial"/>
              <a:ea typeface="Arial"/>
              <a:cs typeface="Arial"/>
              <a:sym typeface="Arial"/>
            </a:endParaRPr>
          </a:p>
          <a:p>
            <a:pPr indent="-304800" lvl="0" marL="342900" marR="0" rtl="0" algn="l">
              <a:lnSpc>
                <a:spcPct val="10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Transportation</a:t>
            </a:r>
            <a:endParaRPr b="0" i="0" sz="1800" u="none" cap="none" strike="noStrike">
              <a:solidFill>
                <a:schemeClr val="dk1"/>
              </a:solidFill>
              <a:latin typeface="Arial"/>
              <a:ea typeface="Arial"/>
              <a:cs typeface="Arial"/>
              <a:sym typeface="Arial"/>
            </a:endParaRPr>
          </a:p>
          <a:p>
            <a:pPr indent="-304800" lvl="0" marL="342900" marR="0" rtl="0" algn="l">
              <a:lnSpc>
                <a:spcPct val="10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Personal Expenses</a:t>
            </a:r>
            <a:endParaRPr b="0" i="0" sz="1800" u="none" cap="none" strike="noStrike">
              <a:solidFill>
                <a:schemeClr val="dk1"/>
              </a:solidFill>
              <a:latin typeface="Arial"/>
              <a:ea typeface="Arial"/>
              <a:cs typeface="Arial"/>
              <a:sym typeface="Arial"/>
            </a:endParaRPr>
          </a:p>
          <a:p>
            <a:pPr indent="-304800" lvl="0" marL="342900" marR="0" rtl="0" algn="l">
              <a:lnSpc>
                <a:spcPct val="10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Dependent Care Expenses</a:t>
            </a:r>
            <a:endParaRPr sz="1800"/>
          </a:p>
          <a:p>
            <a:pPr indent="-304800" lvl="0" marL="342900" marR="0" rtl="0" algn="l">
              <a:lnSpc>
                <a:spcPct val="100000"/>
              </a:lnSpc>
              <a:spcBef>
                <a:spcPts val="18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Dorm Furnishings</a:t>
            </a:r>
            <a:endParaRPr b="0" i="0" sz="1800" u="none" cap="none" strike="noStrike">
              <a:solidFill>
                <a:schemeClr val="dk1"/>
              </a:solidFill>
              <a:latin typeface="Arial"/>
              <a:ea typeface="Arial"/>
              <a:cs typeface="Arial"/>
              <a:sym typeface="Arial"/>
            </a:endParaRPr>
          </a:p>
          <a:p>
            <a:pPr indent="-190500" lvl="0" marL="342900" marR="0" rtl="0" algn="l">
              <a:spcBef>
                <a:spcPts val="1872"/>
              </a:spcBef>
              <a:spcAft>
                <a:spcPts val="1600"/>
              </a:spcAft>
              <a:buClr>
                <a:srgbClr val="EE5527"/>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9" name="Google Shape;339;p50"/>
          <p:cNvSpPr txBox="1"/>
          <p:nvPr/>
        </p:nvSpPr>
        <p:spPr>
          <a:xfrm>
            <a:off x="6553200" y="-685800"/>
            <a:ext cx="2259593" cy="230833"/>
          </a:xfrm>
          <a:prstGeom prst="rect">
            <a:avLst/>
          </a:prstGeom>
          <a:noFill/>
          <a:ln cap="flat" cmpd="sng" w="9525">
            <a:solidFill>
              <a:srgbClr val="1A763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1A763D"/>
                </a:solidFill>
                <a:latin typeface="Arial"/>
                <a:ea typeface="Arial"/>
                <a:cs typeface="Arial"/>
                <a:sym typeface="Arial"/>
              </a:rPr>
              <a:t>Page 7 PA Student Aid Guide</a:t>
            </a:r>
            <a:endParaRPr sz="1400">
              <a:solidFill>
                <a:srgbClr val="1A763D"/>
              </a:solidFill>
              <a:latin typeface="Arial"/>
              <a:ea typeface="Arial"/>
              <a:cs typeface="Arial"/>
              <a:sym typeface="Arial"/>
            </a:endParaRPr>
          </a:p>
        </p:txBody>
      </p:sp>
      <p:sp>
        <p:nvSpPr>
          <p:cNvPr id="340" name="Google Shape;340;p50"/>
          <p:cNvSpPr/>
          <p:nvPr/>
        </p:nvSpPr>
        <p:spPr>
          <a:xfrm>
            <a:off x="457200" y="1297886"/>
            <a:ext cx="8229600" cy="5309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000">
                <a:solidFill>
                  <a:schemeClr val="dk1"/>
                </a:solidFill>
                <a:latin typeface="Arial"/>
                <a:ea typeface="Arial"/>
                <a:cs typeface="Arial"/>
                <a:sym typeface="Arial"/>
              </a:rPr>
              <a:t>The Financial Aid Office will include the direct costs in determining the student’s annual cost of attendance at that school:</a:t>
            </a:r>
            <a:endParaRPr/>
          </a:p>
        </p:txBody>
      </p:sp>
      <p:cxnSp>
        <p:nvCxnSpPr>
          <p:cNvPr id="341" name="Google Shape;341;p50"/>
          <p:cNvCxnSpPr/>
          <p:nvPr/>
        </p:nvCxnSpPr>
        <p:spPr>
          <a:xfrm>
            <a:off x="4343400" y="2171700"/>
            <a:ext cx="0" cy="2514600"/>
          </a:xfrm>
          <a:prstGeom prst="straightConnector1">
            <a:avLst/>
          </a:prstGeom>
          <a:noFill/>
          <a:ln cap="flat" cmpd="sng" w="25400">
            <a:solidFill>
              <a:srgbClr val="AA2064"/>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5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3800" u="none" cap="none" strike="noStrike">
                <a:solidFill>
                  <a:srgbClr val="088877"/>
                </a:solidFill>
                <a:latin typeface="Arial"/>
                <a:ea typeface="Arial"/>
                <a:cs typeface="Arial"/>
                <a:sym typeface="Arial"/>
              </a:rPr>
              <a:t>Expected Family Contribution (EFC)</a:t>
            </a:r>
            <a:endParaRPr b="1" i="0" sz="3800" u="none" cap="none" strike="noStrike">
              <a:solidFill>
                <a:srgbClr val="088877"/>
              </a:solidFill>
              <a:latin typeface="Arial"/>
              <a:ea typeface="Arial"/>
              <a:cs typeface="Arial"/>
              <a:sym typeface="Arial"/>
            </a:endParaRPr>
          </a:p>
        </p:txBody>
      </p:sp>
      <p:sp>
        <p:nvSpPr>
          <p:cNvPr id="347" name="Google Shape;347;p51"/>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17500" lvl="0" marL="342900" marR="0" rtl="0" algn="l">
              <a:spcBef>
                <a:spcPts val="0"/>
              </a:spcBef>
              <a:spcAft>
                <a:spcPts val="0"/>
              </a:spcAft>
              <a:buClr>
                <a:srgbClr val="EE5527"/>
              </a:buClr>
              <a:buSzPts val="2400"/>
              <a:buFont typeface="Arial"/>
              <a:buChar char="•"/>
            </a:pPr>
            <a:r>
              <a:rPr b="0" i="0" lang="en" sz="2400" u="none" cap="none" strike="noStrike">
                <a:solidFill>
                  <a:schemeClr val="dk1"/>
                </a:solidFill>
                <a:latin typeface="Arial"/>
                <a:ea typeface="Arial"/>
                <a:cs typeface="Arial"/>
                <a:sym typeface="Arial"/>
              </a:rPr>
              <a:t>The EFC is a number derived from a federal formula which considers a family’s income, assets.</a:t>
            </a:r>
            <a:endParaRPr sz="2400"/>
          </a:p>
          <a:p>
            <a:pPr indent="-317500" lvl="0" marL="342900" marR="0" rtl="0" algn="l">
              <a:spcBef>
                <a:spcPts val="1872"/>
              </a:spcBef>
              <a:spcAft>
                <a:spcPts val="0"/>
              </a:spcAft>
              <a:buClr>
                <a:srgbClr val="EE5527"/>
              </a:buClr>
              <a:buSzPts val="2400"/>
              <a:buFont typeface="Arial"/>
              <a:buChar char="•"/>
            </a:pPr>
            <a:r>
              <a:rPr b="0" i="0" lang="en" sz="2400" u="none" cap="none" strike="noStrike">
                <a:solidFill>
                  <a:schemeClr val="dk1"/>
                </a:solidFill>
                <a:latin typeface="Arial"/>
                <a:ea typeface="Arial"/>
                <a:cs typeface="Arial"/>
                <a:sym typeface="Arial"/>
              </a:rPr>
              <a:t>In theory, the EFC is the amount a family can reasonably be expected to pay toward college expenses each year.</a:t>
            </a:r>
            <a:endParaRPr sz="2400"/>
          </a:p>
          <a:p>
            <a:pPr indent="-317500" lvl="0" marL="342900" marR="0" rtl="0" algn="l">
              <a:spcBef>
                <a:spcPts val="1872"/>
              </a:spcBef>
              <a:spcAft>
                <a:spcPts val="0"/>
              </a:spcAft>
              <a:buClr>
                <a:srgbClr val="EE5527"/>
              </a:buClr>
              <a:buSzPts val="2400"/>
              <a:buFont typeface="Arial"/>
              <a:buChar char="•"/>
            </a:pPr>
            <a:r>
              <a:rPr b="0" i="0" lang="en" sz="2400" u="none" cap="none" strike="noStrike">
                <a:solidFill>
                  <a:schemeClr val="dk1"/>
                </a:solidFill>
                <a:latin typeface="Arial"/>
                <a:ea typeface="Arial"/>
                <a:cs typeface="Arial"/>
                <a:sym typeface="Arial"/>
              </a:rPr>
              <a:t>In reality, it is not the amount a family is required to pay and it is rarely the amount a family actually pays.</a:t>
            </a:r>
            <a:endParaRPr sz="2400"/>
          </a:p>
          <a:p>
            <a:pPr indent="-165100" lvl="0" marL="342900" marR="0" rtl="0" algn="l">
              <a:spcBef>
                <a:spcPts val="1872"/>
              </a:spcBef>
              <a:spcAft>
                <a:spcPts val="0"/>
              </a:spcAft>
              <a:buClr>
                <a:srgbClr val="EE5527"/>
              </a:buClr>
              <a:buSzPts val="2800"/>
              <a:buFont typeface="Arial"/>
              <a:buNone/>
            </a:pPr>
            <a:r>
              <a:t/>
            </a:r>
            <a:endParaRPr b="0" i="0" sz="2400" u="none" cap="none" strike="noStrike">
              <a:solidFill>
                <a:schemeClr val="dk1"/>
              </a:solidFill>
              <a:latin typeface="Arial"/>
              <a:ea typeface="Arial"/>
              <a:cs typeface="Arial"/>
              <a:sym typeface="Arial"/>
            </a:endParaRPr>
          </a:p>
          <a:p>
            <a:pPr indent="-165100" lvl="0" marL="342900" marR="0" rtl="0" algn="l">
              <a:spcBef>
                <a:spcPts val="1872"/>
              </a:spcBef>
              <a:spcAft>
                <a:spcPts val="1600"/>
              </a:spcAft>
              <a:buClr>
                <a:srgbClr val="EE5527"/>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51" name="Shape 351"/>
        <p:cNvGrpSpPr/>
        <p:nvPr/>
      </p:nvGrpSpPr>
      <p:grpSpPr>
        <a:xfrm>
          <a:off x="0" y="0"/>
          <a:ext cx="0" cy="0"/>
          <a:chOff x="0" y="0"/>
          <a:chExt cx="0" cy="0"/>
        </a:xfrm>
      </p:grpSpPr>
      <p:grpSp>
        <p:nvGrpSpPr>
          <p:cNvPr id="352" name="Google Shape;352;p52"/>
          <p:cNvGrpSpPr/>
          <p:nvPr/>
        </p:nvGrpSpPr>
        <p:grpSpPr>
          <a:xfrm>
            <a:off x="457201" y="1855839"/>
            <a:ext cx="8445188" cy="970936"/>
            <a:chOff x="457200" y="2743200"/>
            <a:chExt cx="8229600" cy="1261533"/>
          </a:xfrm>
        </p:grpSpPr>
        <p:pic>
          <p:nvPicPr>
            <p:cNvPr id="353" name="Google Shape;353;p52"/>
            <p:cNvPicPr preferRelativeResize="0"/>
            <p:nvPr/>
          </p:nvPicPr>
          <p:blipFill rotWithShape="1">
            <a:blip r:embed="rId4">
              <a:alphaModFix/>
            </a:blip>
            <a:srcRect b="0" l="0" r="0" t="0"/>
            <a:stretch/>
          </p:blipFill>
          <p:spPr>
            <a:xfrm>
              <a:off x="457200" y="3064933"/>
              <a:ext cx="457200" cy="939800"/>
            </a:xfrm>
            <a:prstGeom prst="rect">
              <a:avLst/>
            </a:prstGeom>
            <a:noFill/>
            <a:ln>
              <a:noFill/>
            </a:ln>
          </p:spPr>
        </p:pic>
        <p:pic>
          <p:nvPicPr>
            <p:cNvPr id="354" name="Google Shape;354;p52"/>
            <p:cNvPicPr preferRelativeResize="0"/>
            <p:nvPr/>
          </p:nvPicPr>
          <p:blipFill rotWithShape="1">
            <a:blip r:embed="rId5">
              <a:alphaModFix/>
            </a:blip>
            <a:srcRect b="0" l="0" r="0" t="0"/>
            <a:stretch/>
          </p:blipFill>
          <p:spPr>
            <a:xfrm>
              <a:off x="457200" y="2743200"/>
              <a:ext cx="8229600" cy="876300"/>
            </a:xfrm>
            <a:prstGeom prst="rect">
              <a:avLst/>
            </a:prstGeom>
            <a:noFill/>
            <a:ln>
              <a:noFill/>
            </a:ln>
          </p:spPr>
        </p:pic>
      </p:grpSp>
      <p:sp>
        <p:nvSpPr>
          <p:cNvPr id="355" name="Google Shape;355;p52"/>
          <p:cNvSpPr txBox="1"/>
          <p:nvPr/>
        </p:nvSpPr>
        <p:spPr>
          <a:xfrm>
            <a:off x="457200" y="2000864"/>
            <a:ext cx="8210593" cy="393056"/>
          </a:xfrm>
          <a:prstGeom prst="rect">
            <a:avLst/>
          </a:prstGeom>
          <a:noFill/>
          <a:ln>
            <a:noFill/>
          </a:ln>
        </p:spPr>
        <p:txBody>
          <a:bodyPr anchorCtr="0" anchor="t" bIns="45700" lIns="91425" spcFirstLastPara="1" rIns="91425" wrap="square" tIns="45700">
            <a:noAutofit/>
          </a:bodyPr>
          <a:lstStyle/>
          <a:p>
            <a:pPr indent="0" lvl="0" marL="0" marR="0" rtl="0" algn="ctr">
              <a:lnSpc>
                <a:spcPct val="92571"/>
              </a:lnSpc>
              <a:spcBef>
                <a:spcPts val="0"/>
              </a:spcBef>
              <a:spcAft>
                <a:spcPts val="0"/>
              </a:spcAft>
              <a:buNone/>
            </a:pPr>
            <a:r>
              <a:rPr b="1" lang="en" sz="3500">
                <a:solidFill>
                  <a:srgbClr val="FFFFFF"/>
                </a:solidFill>
                <a:latin typeface="Arial"/>
                <a:ea typeface="Arial"/>
                <a:cs typeface="Arial"/>
                <a:sym typeface="Arial"/>
              </a:rPr>
              <a:t>Federal and State Aid</a:t>
            </a:r>
            <a:endParaRPr b="1" sz="3500">
              <a:solidFill>
                <a:srgbClr val="FFFFFF"/>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5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Federal Programs</a:t>
            </a:r>
            <a:endParaRPr b="1" i="0" sz="4400" u="none" cap="none" strike="noStrike">
              <a:solidFill>
                <a:srgbClr val="088877"/>
              </a:solidFill>
              <a:latin typeface="Arial"/>
              <a:ea typeface="Arial"/>
              <a:cs typeface="Arial"/>
              <a:sym typeface="Arial"/>
            </a:endParaRPr>
          </a:p>
        </p:txBody>
      </p:sp>
      <p:sp>
        <p:nvSpPr>
          <p:cNvPr id="361" name="Google Shape;361;p5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EE5527"/>
              </a:buClr>
              <a:buSzPts val="2590"/>
              <a:buFont typeface="Arial"/>
              <a:buChar char="•"/>
            </a:pPr>
            <a:r>
              <a:rPr b="0" i="0" lang="en" sz="2590" u="none" cap="none" strike="noStrike">
                <a:solidFill>
                  <a:schemeClr val="dk1"/>
                </a:solidFill>
                <a:latin typeface="Arial"/>
                <a:ea typeface="Arial"/>
                <a:cs typeface="Arial"/>
                <a:sym typeface="Arial"/>
              </a:rPr>
              <a:t>Pell Grant (201</a:t>
            </a:r>
            <a:r>
              <a:rPr lang="en" sz="2590"/>
              <a:t>8</a:t>
            </a:r>
            <a:r>
              <a:rPr b="0" i="0" lang="en" sz="2590" u="none" cap="none" strike="noStrike">
                <a:solidFill>
                  <a:schemeClr val="dk1"/>
                </a:solidFill>
                <a:latin typeface="Arial"/>
                <a:ea typeface="Arial"/>
                <a:cs typeface="Arial"/>
                <a:sym typeface="Arial"/>
              </a:rPr>
              <a:t>-1</a:t>
            </a:r>
            <a:r>
              <a:rPr lang="en" sz="2590"/>
              <a:t>9</a:t>
            </a:r>
            <a:r>
              <a:rPr b="0" i="0" lang="en" sz="2590" u="none" cap="none" strike="noStrike">
                <a:solidFill>
                  <a:schemeClr val="dk1"/>
                </a:solidFill>
                <a:latin typeface="Arial"/>
                <a:ea typeface="Arial"/>
                <a:cs typeface="Arial"/>
                <a:sym typeface="Arial"/>
              </a:rPr>
              <a:t> max award $</a:t>
            </a:r>
            <a:r>
              <a:rPr lang="en" sz="2590"/>
              <a:t>6,095</a:t>
            </a:r>
            <a:r>
              <a:rPr b="0" i="0" lang="en" sz="2590" u="none" cap="none" strike="noStrike">
                <a:solidFill>
                  <a:schemeClr val="dk1"/>
                </a:solidFill>
                <a:latin typeface="Arial"/>
                <a:ea typeface="Arial"/>
                <a:cs typeface="Arial"/>
                <a:sym typeface="Arial"/>
              </a:rPr>
              <a:t>)*</a:t>
            </a:r>
            <a:endParaRPr/>
          </a:p>
          <a:p>
            <a:pPr indent="-342900" lvl="0" marL="342900" marR="0" rtl="0" algn="l">
              <a:lnSpc>
                <a:spcPct val="80000"/>
              </a:lnSpc>
              <a:spcBef>
                <a:spcPts val="1872"/>
              </a:spcBef>
              <a:spcAft>
                <a:spcPts val="0"/>
              </a:spcAft>
              <a:buClr>
                <a:srgbClr val="EE5527"/>
              </a:buClr>
              <a:buSzPts val="2590"/>
              <a:buFont typeface="Arial"/>
              <a:buChar char="•"/>
            </a:pPr>
            <a:r>
              <a:rPr b="0" i="0" lang="en" sz="2590" u="none" cap="none" strike="noStrike">
                <a:solidFill>
                  <a:schemeClr val="dk1"/>
                </a:solidFill>
                <a:latin typeface="Arial"/>
                <a:ea typeface="Arial"/>
                <a:cs typeface="Arial"/>
                <a:sym typeface="Arial"/>
              </a:rPr>
              <a:t>Campus-based aid </a:t>
            </a:r>
            <a:endParaRPr/>
          </a:p>
          <a:p>
            <a:pPr indent="-285750" lvl="1" marL="742950" marR="0" rtl="0" algn="l">
              <a:lnSpc>
                <a:spcPct val="80000"/>
              </a:lnSpc>
              <a:spcBef>
                <a:spcPts val="1872"/>
              </a:spcBef>
              <a:spcAft>
                <a:spcPts val="0"/>
              </a:spcAft>
              <a:buClr>
                <a:srgbClr val="EE5527"/>
              </a:buClr>
              <a:buSzPts val="2220"/>
              <a:buFont typeface="Merriweather Sans"/>
              <a:buChar char="»"/>
            </a:pPr>
            <a:r>
              <a:rPr b="0" i="0" lang="en" sz="2220" u="none" cap="none" strike="noStrike">
                <a:solidFill>
                  <a:schemeClr val="dk1"/>
                </a:solidFill>
                <a:latin typeface="Arial"/>
                <a:ea typeface="Arial"/>
                <a:cs typeface="Arial"/>
                <a:sym typeface="Arial"/>
              </a:rPr>
              <a:t>Federal Work-Study…… FAO determines</a:t>
            </a:r>
            <a:endParaRPr/>
          </a:p>
          <a:p>
            <a:pPr indent="-285750" lvl="1" marL="742950" marR="0" rtl="0" algn="l">
              <a:lnSpc>
                <a:spcPct val="80000"/>
              </a:lnSpc>
              <a:spcBef>
                <a:spcPts val="1872"/>
              </a:spcBef>
              <a:spcAft>
                <a:spcPts val="0"/>
              </a:spcAft>
              <a:buClr>
                <a:srgbClr val="EE5527"/>
              </a:buClr>
              <a:buSzPts val="2220"/>
              <a:buFont typeface="Merriweather Sans"/>
              <a:buChar char="»"/>
            </a:pPr>
            <a:r>
              <a:rPr b="0" i="0" lang="en" sz="2220" u="none" cap="none" strike="noStrike">
                <a:solidFill>
                  <a:schemeClr val="dk1"/>
                </a:solidFill>
                <a:latin typeface="Arial"/>
                <a:ea typeface="Arial"/>
                <a:cs typeface="Arial"/>
                <a:sym typeface="Arial"/>
              </a:rPr>
              <a:t>Perkins Loan…………….some schools offer</a:t>
            </a:r>
            <a:endParaRPr/>
          </a:p>
          <a:p>
            <a:pPr indent="-342900" lvl="0" marL="342900" marR="0" rtl="0" algn="l">
              <a:lnSpc>
                <a:spcPct val="80000"/>
              </a:lnSpc>
              <a:spcBef>
                <a:spcPts val="1872"/>
              </a:spcBef>
              <a:spcAft>
                <a:spcPts val="0"/>
              </a:spcAft>
              <a:buClr>
                <a:srgbClr val="EE5527"/>
              </a:buClr>
              <a:buSzPts val="2590"/>
              <a:buFont typeface="Arial"/>
              <a:buChar char="•"/>
            </a:pPr>
            <a:r>
              <a:rPr b="0" i="0" lang="en" sz="2590" u="none" cap="none" strike="noStrike">
                <a:solidFill>
                  <a:schemeClr val="dk1"/>
                </a:solidFill>
                <a:latin typeface="Arial"/>
                <a:ea typeface="Arial"/>
                <a:cs typeface="Arial"/>
                <a:sym typeface="Arial"/>
              </a:rPr>
              <a:t>For most programs, student must be enrolled </a:t>
            </a:r>
            <a:br>
              <a:rPr b="0" i="0" lang="en" sz="2590" u="none" cap="none" strike="noStrike">
                <a:solidFill>
                  <a:schemeClr val="dk1"/>
                </a:solidFill>
                <a:latin typeface="Arial"/>
                <a:ea typeface="Arial"/>
                <a:cs typeface="Arial"/>
                <a:sym typeface="Arial"/>
              </a:rPr>
            </a:br>
            <a:r>
              <a:rPr b="0" i="0" lang="en" sz="2590" u="none" cap="none" strike="noStrike">
                <a:solidFill>
                  <a:schemeClr val="dk1"/>
                </a:solidFill>
                <a:latin typeface="Arial"/>
                <a:ea typeface="Arial"/>
                <a:cs typeface="Arial"/>
                <a:sym typeface="Arial"/>
              </a:rPr>
              <a:t>at least half-time.</a:t>
            </a:r>
            <a:endParaRPr/>
          </a:p>
          <a:p>
            <a:pPr indent="0" lvl="0" marL="0" marR="0" rtl="0" algn="l">
              <a:lnSpc>
                <a:spcPct val="80000"/>
              </a:lnSpc>
              <a:spcBef>
                <a:spcPts val="1872"/>
              </a:spcBef>
              <a:spcAft>
                <a:spcPts val="0"/>
              </a:spcAft>
              <a:buClr>
                <a:srgbClr val="EE5527"/>
              </a:buClr>
              <a:buFont typeface="Arial"/>
              <a:buNone/>
            </a:pPr>
            <a:r>
              <a:t/>
            </a:r>
            <a:endParaRPr b="0" i="0" sz="1387" u="none" cap="none" strike="noStrike">
              <a:solidFill>
                <a:schemeClr val="dk1"/>
              </a:solidFill>
              <a:latin typeface="Arial"/>
              <a:ea typeface="Arial"/>
              <a:cs typeface="Arial"/>
              <a:sym typeface="Arial"/>
            </a:endParaRPr>
          </a:p>
          <a:p>
            <a:pPr indent="-178435" lvl="0" marL="342900" marR="0" rtl="0" algn="l">
              <a:lnSpc>
                <a:spcPct val="80000"/>
              </a:lnSpc>
              <a:spcBef>
                <a:spcPts val="1872"/>
              </a:spcBef>
              <a:spcAft>
                <a:spcPts val="1600"/>
              </a:spcAft>
              <a:buClr>
                <a:srgbClr val="EE5527"/>
              </a:buClr>
              <a:buSzPts val="2590"/>
              <a:buFont typeface="Arial"/>
              <a:buNone/>
            </a:pPr>
            <a:r>
              <a:t/>
            </a:r>
            <a:endParaRPr b="0" i="0" sz="259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Financial Aid Award Letter</a:t>
            </a:r>
            <a:endParaRPr b="1" i="0" sz="4400" u="none" cap="none" strike="noStrike">
              <a:solidFill>
                <a:srgbClr val="088877"/>
              </a:solidFill>
              <a:latin typeface="Arial"/>
              <a:ea typeface="Arial"/>
              <a:cs typeface="Arial"/>
              <a:sym typeface="Arial"/>
            </a:endParaRPr>
          </a:p>
        </p:txBody>
      </p:sp>
      <p:sp>
        <p:nvSpPr>
          <p:cNvPr id="367" name="Google Shape;367;p54"/>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17500" lvl="0" marL="342900" marR="0" rtl="0" algn="l">
              <a:spcBef>
                <a:spcPts val="0"/>
              </a:spcBef>
              <a:spcAft>
                <a:spcPts val="0"/>
              </a:spcAft>
              <a:buClr>
                <a:srgbClr val="EE5527"/>
              </a:buClr>
              <a:buSzPts val="2400"/>
              <a:buFont typeface="Arial"/>
              <a:buChar char="•"/>
            </a:pPr>
            <a:r>
              <a:rPr b="0" i="0" lang="en" sz="2400" u="none" cap="none" strike="noStrike">
                <a:solidFill>
                  <a:schemeClr val="dk1"/>
                </a:solidFill>
                <a:latin typeface="Arial"/>
                <a:ea typeface="Arial"/>
                <a:cs typeface="Arial"/>
                <a:sym typeface="Arial"/>
              </a:rPr>
              <a:t>Official notification from school about financial aid, terms and conditions</a:t>
            </a:r>
            <a:endParaRPr sz="2400"/>
          </a:p>
          <a:p>
            <a:pPr indent="-317500" lvl="0" marL="342900" marR="0" rtl="0" algn="l">
              <a:spcBef>
                <a:spcPts val="1872"/>
              </a:spcBef>
              <a:spcAft>
                <a:spcPts val="0"/>
              </a:spcAft>
              <a:buClr>
                <a:srgbClr val="EE5527"/>
              </a:buClr>
              <a:buSzPts val="2400"/>
              <a:buFont typeface="Arial"/>
              <a:buChar char="•"/>
            </a:pPr>
            <a:r>
              <a:rPr b="0" i="0" lang="en" sz="2400" u="none" cap="none" strike="noStrike">
                <a:solidFill>
                  <a:schemeClr val="dk1"/>
                </a:solidFill>
                <a:latin typeface="Arial"/>
                <a:ea typeface="Arial"/>
                <a:cs typeface="Arial"/>
                <a:sym typeface="Arial"/>
              </a:rPr>
              <a:t>Lists the type and amount of each award to be received </a:t>
            </a:r>
            <a:endParaRPr sz="2400"/>
          </a:p>
          <a:p>
            <a:pPr indent="-317500" lvl="0" marL="342900" marR="0" rtl="0" algn="l">
              <a:spcBef>
                <a:spcPts val="1872"/>
              </a:spcBef>
              <a:spcAft>
                <a:spcPts val="0"/>
              </a:spcAft>
              <a:buClr>
                <a:srgbClr val="EE5527"/>
              </a:buClr>
              <a:buSzPts val="2400"/>
              <a:buFont typeface="Arial"/>
              <a:buChar char="•"/>
            </a:pPr>
            <a:r>
              <a:rPr b="0" i="0" lang="en" sz="2400" u="none" cap="none" strike="noStrike">
                <a:solidFill>
                  <a:schemeClr val="dk1"/>
                </a:solidFill>
                <a:latin typeface="Arial"/>
                <a:ea typeface="Arial"/>
                <a:cs typeface="Arial"/>
                <a:sym typeface="Arial"/>
              </a:rPr>
              <a:t>Describes what must be done to accept or </a:t>
            </a:r>
            <a:br>
              <a:rPr b="0" i="0" lang="en" sz="2400" u="none" cap="none" strike="noStrike">
                <a:solidFill>
                  <a:schemeClr val="dk1"/>
                </a:solidFill>
                <a:latin typeface="Arial"/>
                <a:ea typeface="Arial"/>
                <a:cs typeface="Arial"/>
                <a:sym typeface="Arial"/>
              </a:rPr>
            </a:br>
            <a:r>
              <a:rPr b="0" i="0" lang="en" sz="2400" u="none" cap="none" strike="noStrike">
                <a:solidFill>
                  <a:schemeClr val="dk1"/>
                </a:solidFill>
                <a:latin typeface="Arial"/>
                <a:ea typeface="Arial"/>
                <a:cs typeface="Arial"/>
                <a:sym typeface="Arial"/>
              </a:rPr>
              <a:t>reject any award</a:t>
            </a:r>
            <a:endParaRPr sz="2400"/>
          </a:p>
          <a:p>
            <a:pPr indent="-317500" lvl="0" marL="342900" marR="0" rtl="0" algn="l">
              <a:spcBef>
                <a:spcPts val="1872"/>
              </a:spcBef>
              <a:spcAft>
                <a:spcPts val="0"/>
              </a:spcAft>
              <a:buClr>
                <a:srgbClr val="EE5527"/>
              </a:buClr>
              <a:buSzPts val="2400"/>
              <a:buFont typeface="Arial"/>
              <a:buChar char="•"/>
            </a:pPr>
            <a:r>
              <a:rPr b="0" i="0" lang="en" sz="2400" u="none" cap="none" strike="noStrike">
                <a:solidFill>
                  <a:schemeClr val="dk1"/>
                </a:solidFill>
                <a:latin typeface="Arial"/>
                <a:ea typeface="Arial"/>
                <a:cs typeface="Arial"/>
                <a:sym typeface="Arial"/>
              </a:rPr>
              <a:t>Discloses students rights, responsibilities and academic requirements </a:t>
            </a:r>
            <a:endParaRPr sz="2400"/>
          </a:p>
          <a:p>
            <a:pPr indent="-165100" lvl="0" marL="342900" marR="0" rtl="0" algn="l">
              <a:spcBef>
                <a:spcPts val="1872"/>
              </a:spcBef>
              <a:spcAft>
                <a:spcPts val="1600"/>
              </a:spcAft>
              <a:buClr>
                <a:srgbClr val="EE5527"/>
              </a:buClr>
              <a:buSzPts val="28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Financial Need</a:t>
            </a:r>
            <a:endParaRPr b="1" i="0" sz="4400" u="none" cap="none" strike="noStrike">
              <a:solidFill>
                <a:srgbClr val="088877"/>
              </a:solidFill>
              <a:latin typeface="Arial"/>
              <a:ea typeface="Arial"/>
              <a:cs typeface="Arial"/>
              <a:sym typeface="Arial"/>
            </a:endParaRPr>
          </a:p>
        </p:txBody>
      </p:sp>
      <p:sp>
        <p:nvSpPr>
          <p:cNvPr id="373" name="Google Shape;373;p55"/>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Your financial aid package may not meet all of your calculated financial need. </a:t>
            </a:r>
            <a:endParaRPr/>
          </a:p>
          <a:p>
            <a:pPr indent="-342900" lvl="0" marL="342900" marR="0" rtl="0" algn="l">
              <a:spcBef>
                <a:spcPts val="1872"/>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Be sure to determine how much will be required of you in </a:t>
            </a:r>
            <a:r>
              <a:rPr b="1" i="0" lang="en" sz="2800" u="none" cap="none" strike="noStrike">
                <a:solidFill>
                  <a:schemeClr val="dk1"/>
                </a:solidFill>
                <a:latin typeface="Arial"/>
                <a:ea typeface="Arial"/>
                <a:cs typeface="Arial"/>
                <a:sym typeface="Arial"/>
              </a:rPr>
              <a:t>out-of-pocket costs and loans.</a:t>
            </a:r>
            <a:endParaRPr/>
          </a:p>
          <a:p>
            <a:pPr indent="-165100" lvl="0" marL="342900" marR="0" rtl="0" algn="l">
              <a:spcBef>
                <a:spcPts val="1872"/>
              </a:spcBef>
              <a:spcAft>
                <a:spcPts val="1600"/>
              </a:spcAft>
              <a:buClr>
                <a:srgbClr val="EE5527"/>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5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3959" u="none" cap="none" strike="noStrike">
                <a:solidFill>
                  <a:srgbClr val="088877"/>
                </a:solidFill>
                <a:latin typeface="Arial"/>
                <a:ea typeface="Arial"/>
                <a:cs typeface="Arial"/>
                <a:sym typeface="Arial"/>
              </a:rPr>
              <a:t>Ways to Reduce the Need for Financial Aid</a:t>
            </a:r>
            <a:endParaRPr b="1" i="0" sz="3959" u="none" cap="none" strike="noStrike">
              <a:solidFill>
                <a:srgbClr val="088877"/>
              </a:solidFill>
              <a:latin typeface="Arial"/>
              <a:ea typeface="Arial"/>
              <a:cs typeface="Arial"/>
              <a:sym typeface="Arial"/>
            </a:endParaRPr>
          </a:p>
        </p:txBody>
      </p:sp>
      <p:sp>
        <p:nvSpPr>
          <p:cNvPr id="379" name="Google Shape;379;p56"/>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20040" lvl="0" marL="342900" marR="0" rtl="0" algn="l">
              <a:lnSpc>
                <a:spcPct val="100000"/>
              </a:lnSpc>
              <a:spcBef>
                <a:spcPts val="40"/>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Graduate on Time</a:t>
            </a:r>
            <a:endParaRPr sz="1600"/>
          </a:p>
          <a:p>
            <a:pPr indent="-280733" lvl="1" marL="742950" marR="0" rtl="0" algn="l">
              <a:lnSpc>
                <a:spcPct val="100000"/>
              </a:lnSpc>
              <a:spcBef>
                <a:spcPts val="40"/>
              </a:spcBef>
              <a:spcAft>
                <a:spcPts val="0"/>
              </a:spcAft>
              <a:buClr>
                <a:srgbClr val="EE5527"/>
              </a:buClr>
              <a:buSzPts val="1600"/>
              <a:buFont typeface="Merriweather Sans"/>
              <a:buChar char="»"/>
            </a:pPr>
            <a:r>
              <a:rPr b="0" i="0" lang="en" sz="1600" u="none" cap="none" strike="noStrike">
                <a:solidFill>
                  <a:schemeClr val="dk1"/>
                </a:solidFill>
                <a:latin typeface="Arial"/>
                <a:ea typeface="Arial"/>
                <a:cs typeface="Arial"/>
                <a:sym typeface="Arial"/>
              </a:rPr>
              <a:t>4 year for bachelor’s degree / 2 year for associate’s degree</a:t>
            </a:r>
            <a:endParaRPr sz="1600"/>
          </a:p>
          <a:p>
            <a:pPr indent="-320040" lvl="0" marL="342900" marR="0" rtl="0" algn="l">
              <a:lnSpc>
                <a:spcPct val="100000"/>
              </a:lnSpc>
              <a:spcBef>
                <a:spcPts val="40"/>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Research and find the right school and major</a:t>
            </a:r>
            <a:endParaRPr sz="1600"/>
          </a:p>
          <a:p>
            <a:pPr indent="-280733" lvl="1" marL="742950" marR="0" rtl="0" algn="l">
              <a:lnSpc>
                <a:spcPct val="100000"/>
              </a:lnSpc>
              <a:spcBef>
                <a:spcPts val="40"/>
              </a:spcBef>
              <a:spcAft>
                <a:spcPts val="0"/>
              </a:spcAft>
              <a:buClr>
                <a:srgbClr val="EE5527"/>
              </a:buClr>
              <a:buSzPts val="1600"/>
              <a:buFont typeface="Merriweather Sans"/>
              <a:buChar char="»"/>
            </a:pPr>
            <a:r>
              <a:rPr b="0" i="0" lang="en" sz="1600" u="none" cap="none" strike="noStrike">
                <a:solidFill>
                  <a:schemeClr val="dk1"/>
                </a:solidFill>
                <a:latin typeface="Arial"/>
                <a:ea typeface="Arial"/>
                <a:cs typeface="Arial"/>
                <a:sym typeface="Arial"/>
              </a:rPr>
              <a:t>Minimize transfer and change of major</a:t>
            </a:r>
            <a:endParaRPr sz="1600"/>
          </a:p>
          <a:p>
            <a:pPr indent="-320040" lvl="0" marL="342900" marR="0" rtl="0" algn="l">
              <a:lnSpc>
                <a:spcPct val="100000"/>
              </a:lnSpc>
              <a:spcBef>
                <a:spcPts val="40"/>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Earn college credits while in high school through AP courses, </a:t>
            </a:r>
            <a:br>
              <a:rPr b="0" i="0" lang="en" sz="1600" u="none" cap="none" strike="noStrike">
                <a:solidFill>
                  <a:schemeClr val="dk1"/>
                </a:solidFill>
                <a:latin typeface="Arial"/>
                <a:ea typeface="Arial"/>
                <a:cs typeface="Arial"/>
                <a:sym typeface="Arial"/>
              </a:rPr>
            </a:br>
            <a:r>
              <a:rPr b="0" i="0" lang="en" sz="1600" u="none" cap="none" strike="noStrike">
                <a:solidFill>
                  <a:schemeClr val="dk1"/>
                </a:solidFill>
                <a:latin typeface="Arial"/>
                <a:ea typeface="Arial"/>
                <a:cs typeface="Arial"/>
                <a:sym typeface="Arial"/>
              </a:rPr>
              <a:t>vo-tech and dual enrollment</a:t>
            </a:r>
            <a:endParaRPr sz="1600"/>
          </a:p>
          <a:p>
            <a:pPr indent="-320040" lvl="0" marL="342900" marR="0" rtl="0" algn="l">
              <a:lnSpc>
                <a:spcPct val="100000"/>
              </a:lnSpc>
              <a:spcBef>
                <a:spcPts val="40"/>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Consider options for cutting costs (take summer classes, buy used books, make smart meal plan choices)</a:t>
            </a:r>
            <a:endParaRPr sz="1600"/>
          </a:p>
          <a:p>
            <a:pPr indent="-320040" lvl="0" marL="342900" marR="0" rtl="0" algn="l">
              <a:lnSpc>
                <a:spcPct val="100000"/>
              </a:lnSpc>
              <a:spcBef>
                <a:spcPts val="40"/>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2 + 2 Strategy (2 years at a community college then transfer credits to a 4-year school)</a:t>
            </a:r>
            <a:endParaRPr sz="1600"/>
          </a:p>
          <a:p>
            <a:pPr indent="-320040" lvl="0" marL="342900" marR="0" rtl="0" algn="l">
              <a:lnSpc>
                <a:spcPct val="100000"/>
              </a:lnSpc>
              <a:spcBef>
                <a:spcPts val="40"/>
              </a:spcBef>
              <a:spcAft>
                <a:spcPts val="4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3 + 2 (master’s degree)</a:t>
            </a:r>
            <a:endParaRPr b="0" i="0" sz="160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5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What Can You Do Now?</a:t>
            </a:r>
            <a:endParaRPr b="1" i="0" sz="4400" u="none" cap="none" strike="noStrike">
              <a:solidFill>
                <a:srgbClr val="088877"/>
              </a:solidFill>
              <a:latin typeface="Arial"/>
              <a:ea typeface="Arial"/>
              <a:cs typeface="Arial"/>
              <a:sym typeface="Arial"/>
            </a:endParaRPr>
          </a:p>
        </p:txBody>
      </p:sp>
      <p:sp>
        <p:nvSpPr>
          <p:cNvPr id="385" name="Google Shape;385;p57"/>
          <p:cNvSpPr txBox="1"/>
          <p:nvPr>
            <p:ph idx="1" type="body"/>
          </p:nvPr>
        </p:nvSpPr>
        <p:spPr>
          <a:xfrm>
            <a:off x="457200" y="1200150"/>
            <a:ext cx="6408600" cy="2714400"/>
          </a:xfrm>
          <a:prstGeom prst="rect">
            <a:avLst/>
          </a:prstGeom>
          <a:noFill/>
          <a:ln>
            <a:noFill/>
          </a:ln>
        </p:spPr>
        <p:txBody>
          <a:bodyPr anchorCtr="0" anchor="t" bIns="45700" lIns="91425" spcFirstLastPara="1" rIns="91425" wrap="square" tIns="45700">
            <a:noAutofit/>
          </a:bodyPr>
          <a:lstStyle/>
          <a:p>
            <a:pPr indent="-302260" lvl="0" marL="342900" marR="0" rtl="0" algn="l">
              <a:lnSpc>
                <a:spcPct val="137500"/>
              </a:lnSpc>
              <a:spcBef>
                <a:spcPts val="0"/>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Student and parent apply for an FSA ID at:</a:t>
            </a:r>
            <a:endParaRPr sz="1600"/>
          </a:p>
          <a:p>
            <a:pPr indent="-267335" lvl="1" marL="742950" marR="0" rtl="0" algn="l">
              <a:lnSpc>
                <a:spcPct val="162962"/>
              </a:lnSpc>
              <a:spcBef>
                <a:spcPts val="0"/>
              </a:spcBef>
              <a:spcAft>
                <a:spcPts val="0"/>
              </a:spcAft>
              <a:buClr>
                <a:srgbClr val="EE5527"/>
              </a:buClr>
              <a:buSzPts val="1600"/>
              <a:buFont typeface="Merriweather Sans"/>
              <a:buChar char="»"/>
            </a:pPr>
            <a:r>
              <a:rPr b="1" i="0" lang="en" sz="1600" u="sng" cap="none" strike="noStrike">
                <a:solidFill>
                  <a:schemeClr val="hlink"/>
                </a:solidFill>
                <a:latin typeface="Arial"/>
                <a:ea typeface="Arial"/>
                <a:cs typeface="Arial"/>
                <a:sym typeface="Arial"/>
                <a:hlinkClick r:id="rId3"/>
              </a:rPr>
              <a:t>StudentAid.ed.gov/fsaid</a:t>
            </a:r>
            <a:endParaRPr b="1" i="0" sz="1600" u="none" cap="none" strike="noStrike">
              <a:solidFill>
                <a:schemeClr val="dk1"/>
              </a:solidFill>
              <a:latin typeface="Arial"/>
              <a:ea typeface="Arial"/>
              <a:cs typeface="Arial"/>
              <a:sym typeface="Arial"/>
            </a:endParaRPr>
          </a:p>
          <a:p>
            <a:pPr indent="-302260" lvl="0" marL="342900" marR="0" rtl="0" algn="l">
              <a:lnSpc>
                <a:spcPct val="137500"/>
              </a:lnSpc>
              <a:spcBef>
                <a:spcPts val="0"/>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Visit websites with free information about college, financial aid and careers</a:t>
            </a:r>
            <a:endParaRPr sz="1600"/>
          </a:p>
          <a:p>
            <a:pPr indent="-302260" lvl="0" marL="342900" marR="0" rtl="0" algn="l">
              <a:lnSpc>
                <a:spcPct val="137500"/>
              </a:lnSpc>
              <a:spcBef>
                <a:spcPts val="0"/>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Explore scholarship opportunities – locally, regionally and nationally</a:t>
            </a:r>
            <a:endParaRPr sz="1600"/>
          </a:p>
          <a:p>
            <a:pPr indent="-284480" lvl="0" marL="342900" marR="0" rtl="0" algn="l">
              <a:lnSpc>
                <a:spcPct val="122222"/>
              </a:lnSpc>
              <a:spcBef>
                <a:spcPts val="0"/>
              </a:spcBef>
              <a:spcAft>
                <a:spcPts val="0"/>
              </a:spcAft>
              <a:buClr>
                <a:srgbClr val="EE5527"/>
              </a:buClr>
              <a:buSzPts val="1600"/>
              <a:buFont typeface="Arial"/>
              <a:buChar char="•"/>
            </a:pPr>
            <a:r>
              <a:rPr b="0" i="0" lang="en" sz="1600" u="none" cap="none" strike="noStrike">
                <a:solidFill>
                  <a:schemeClr val="dk1"/>
                </a:solidFill>
                <a:latin typeface="Arial"/>
                <a:ea typeface="Arial"/>
                <a:cs typeface="Arial"/>
                <a:sym typeface="Arial"/>
              </a:rPr>
              <a:t>Use the free online tool, FAFSA4caster, to estimate EFC and eligibility for federal financial aid</a:t>
            </a:r>
            <a:endParaRPr sz="1600"/>
          </a:p>
          <a:p>
            <a:pPr indent="-267335" lvl="1" marL="742950" marR="0" rtl="0" algn="l">
              <a:lnSpc>
                <a:spcPct val="162962"/>
              </a:lnSpc>
              <a:spcBef>
                <a:spcPts val="0"/>
              </a:spcBef>
              <a:spcAft>
                <a:spcPts val="0"/>
              </a:spcAft>
              <a:buClr>
                <a:srgbClr val="EE5527"/>
              </a:buClr>
              <a:buSzPts val="1600"/>
              <a:buFont typeface="Merriweather Sans"/>
              <a:buChar char="»"/>
            </a:pPr>
            <a:r>
              <a:rPr b="0" i="0" lang="en" sz="1600" u="none" cap="none" strike="noStrike">
                <a:solidFill>
                  <a:schemeClr val="dk1"/>
                </a:solidFill>
                <a:latin typeface="Arial"/>
                <a:ea typeface="Arial"/>
                <a:cs typeface="Arial"/>
                <a:sym typeface="Arial"/>
              </a:rPr>
              <a:t>Available at </a:t>
            </a:r>
            <a:r>
              <a:rPr b="1" i="0" lang="en" sz="1600" u="sng" cap="none" strike="noStrike">
                <a:solidFill>
                  <a:schemeClr val="hlink"/>
                </a:solidFill>
                <a:latin typeface="Arial"/>
                <a:ea typeface="Arial"/>
                <a:cs typeface="Arial"/>
                <a:sym typeface="Arial"/>
                <a:hlinkClick r:id="rId4"/>
              </a:rPr>
              <a:t>fafsa.gov</a:t>
            </a:r>
            <a:r>
              <a:rPr b="0" i="0" lang="en" sz="1600" u="none" cap="none" strike="noStrike">
                <a:solidFill>
                  <a:schemeClr val="dk1"/>
                </a:solidFill>
                <a:latin typeface="Arial"/>
                <a:ea typeface="Arial"/>
                <a:cs typeface="Arial"/>
                <a:sym typeface="Arial"/>
              </a:rPr>
              <a:t> </a:t>
            </a:r>
            <a:endParaRPr sz="1600"/>
          </a:p>
          <a:p>
            <a:pPr indent="-241300" lvl="0" marL="342900" rtl="0" algn="l">
              <a:lnSpc>
                <a:spcPct val="137500"/>
              </a:lnSpc>
              <a:spcBef>
                <a:spcPts val="0"/>
              </a:spcBef>
              <a:spcAft>
                <a:spcPts val="1600"/>
              </a:spcAft>
              <a:buClr>
                <a:srgbClr val="EE5527"/>
              </a:buClr>
              <a:buSzPts val="1600"/>
              <a:buFont typeface="Arial"/>
              <a:buChar char="•"/>
            </a:pPr>
            <a:r>
              <a:rPr lang="en" sz="1600"/>
              <a:t>Use the Net Price Calculator of prospective  schools to get an estimate of your “net price” to attend </a:t>
            </a:r>
            <a:endParaRPr sz="1600"/>
          </a:p>
        </p:txBody>
      </p:sp>
      <p:grpSp>
        <p:nvGrpSpPr>
          <p:cNvPr id="386" name="Google Shape;386;p57"/>
          <p:cNvGrpSpPr/>
          <p:nvPr/>
        </p:nvGrpSpPr>
        <p:grpSpPr>
          <a:xfrm>
            <a:off x="7024145" y="3677400"/>
            <a:ext cx="1954800" cy="1466100"/>
            <a:chOff x="6884458" y="228600"/>
            <a:chExt cx="1954800" cy="1954800"/>
          </a:xfrm>
        </p:grpSpPr>
        <p:sp>
          <p:nvSpPr>
            <p:cNvPr id="387" name="Google Shape;387;p57"/>
            <p:cNvSpPr/>
            <p:nvPr/>
          </p:nvSpPr>
          <p:spPr>
            <a:xfrm>
              <a:off x="6884458" y="228600"/>
              <a:ext cx="1954800" cy="1954800"/>
            </a:xfrm>
            <a:prstGeom prst="ellipse">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pic>
          <p:nvPicPr>
            <p:cNvPr id="388" name="Google Shape;388;p57"/>
            <p:cNvPicPr preferRelativeResize="0"/>
            <p:nvPr/>
          </p:nvPicPr>
          <p:blipFill rotWithShape="1">
            <a:blip r:embed="rId5">
              <a:alphaModFix/>
            </a:blip>
            <a:srcRect b="0" l="0" r="0" t="0"/>
            <a:stretch/>
          </p:blipFill>
          <p:spPr>
            <a:xfrm>
              <a:off x="7427464" y="663013"/>
              <a:ext cx="868800" cy="1086000"/>
            </a:xfrm>
            <a:prstGeom prst="rect">
              <a:avLst/>
            </a:prstGeom>
            <a:noFill/>
            <a:ln>
              <a:noFill/>
            </a:ln>
          </p:spPr>
        </p:pic>
      </p:gr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58"/>
          <p:cNvSpPr/>
          <p:nvPr/>
        </p:nvSpPr>
        <p:spPr>
          <a:xfrm>
            <a:off x="-16934" y="0"/>
            <a:ext cx="9160933" cy="1200150"/>
          </a:xfrm>
          <a:prstGeom prst="rect">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pic>
        <p:nvPicPr>
          <p:cNvPr id="394" name="Google Shape;394;p58"/>
          <p:cNvPicPr preferRelativeResize="0"/>
          <p:nvPr/>
        </p:nvPicPr>
        <p:blipFill rotWithShape="1">
          <a:blip r:embed="rId3">
            <a:alphaModFix/>
          </a:blip>
          <a:srcRect b="0" l="0" r="0" t="0"/>
          <a:stretch/>
        </p:blipFill>
        <p:spPr>
          <a:xfrm flipH="1">
            <a:off x="0" y="3649634"/>
            <a:ext cx="4605867" cy="1493866"/>
          </a:xfrm>
          <a:prstGeom prst="rect">
            <a:avLst/>
          </a:prstGeom>
          <a:noFill/>
          <a:ln>
            <a:noFill/>
          </a:ln>
        </p:spPr>
      </p:pic>
      <p:sp>
        <p:nvSpPr>
          <p:cNvPr id="395" name="Google Shape;395;p5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Font typeface="Arial"/>
              <a:buNone/>
            </a:pPr>
            <a:r>
              <a:rPr b="1" i="0" lang="en" sz="4400" u="none" cap="none" strike="noStrike">
                <a:solidFill>
                  <a:srgbClr val="FFFFFF"/>
                </a:solidFill>
                <a:latin typeface="Arial"/>
                <a:ea typeface="Arial"/>
                <a:cs typeface="Arial"/>
                <a:sym typeface="Arial"/>
              </a:rPr>
              <a:t>Special Circumstances</a:t>
            </a:r>
            <a:endParaRPr/>
          </a:p>
        </p:txBody>
      </p:sp>
      <p:grpSp>
        <p:nvGrpSpPr>
          <p:cNvPr id="396" name="Google Shape;396;p58"/>
          <p:cNvGrpSpPr/>
          <p:nvPr/>
        </p:nvGrpSpPr>
        <p:grpSpPr>
          <a:xfrm>
            <a:off x="356658" y="1587500"/>
            <a:ext cx="1954742" cy="1466057"/>
            <a:chOff x="356658" y="2116667"/>
            <a:chExt cx="1954742" cy="1954742"/>
          </a:xfrm>
        </p:grpSpPr>
        <p:sp>
          <p:nvSpPr>
            <p:cNvPr id="397" name="Google Shape;397;p58"/>
            <p:cNvSpPr/>
            <p:nvPr/>
          </p:nvSpPr>
          <p:spPr>
            <a:xfrm>
              <a:off x="356658" y="2116667"/>
              <a:ext cx="1954742" cy="1954742"/>
            </a:xfrm>
            <a:prstGeom prst="ellipse">
              <a:avLst/>
            </a:prstGeom>
            <a:solidFill>
              <a:srgbClr val="F9860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398" name="Google Shape;398;p58"/>
            <p:cNvSpPr/>
            <p:nvPr/>
          </p:nvSpPr>
          <p:spPr>
            <a:xfrm>
              <a:off x="876883" y="2606320"/>
              <a:ext cx="914293" cy="975436"/>
            </a:xfrm>
            <a:custGeom>
              <a:rect b="b" l="l" r="r" t="t"/>
              <a:pathLst>
                <a:path extrusionOk="0" h="120000" w="120000">
                  <a:moveTo>
                    <a:pt x="60038" y="0"/>
                  </a:moveTo>
                  <a:cubicBezTo>
                    <a:pt x="68355" y="0"/>
                    <a:pt x="76138" y="1566"/>
                    <a:pt x="83411" y="4688"/>
                  </a:cubicBezTo>
                  <a:cubicBezTo>
                    <a:pt x="90677" y="7822"/>
                    <a:pt x="97033" y="12088"/>
                    <a:pt x="102494" y="17533"/>
                  </a:cubicBezTo>
                  <a:cubicBezTo>
                    <a:pt x="107955" y="22961"/>
                    <a:pt x="112244" y="29333"/>
                    <a:pt x="115333" y="36611"/>
                  </a:cubicBezTo>
                  <a:cubicBezTo>
                    <a:pt x="118444" y="43888"/>
                    <a:pt x="119994" y="51683"/>
                    <a:pt x="119994" y="59994"/>
                  </a:cubicBezTo>
                  <a:cubicBezTo>
                    <a:pt x="119994" y="68311"/>
                    <a:pt x="118444" y="76088"/>
                    <a:pt x="115333" y="83383"/>
                  </a:cubicBezTo>
                  <a:cubicBezTo>
                    <a:pt x="112244" y="90666"/>
                    <a:pt x="107955" y="97016"/>
                    <a:pt x="102494" y="102461"/>
                  </a:cubicBezTo>
                  <a:cubicBezTo>
                    <a:pt x="97033" y="107905"/>
                    <a:pt x="90677" y="112172"/>
                    <a:pt x="83411" y="115305"/>
                  </a:cubicBezTo>
                  <a:cubicBezTo>
                    <a:pt x="76138" y="118444"/>
                    <a:pt x="68355" y="119994"/>
                    <a:pt x="60038" y="119994"/>
                  </a:cubicBezTo>
                  <a:cubicBezTo>
                    <a:pt x="51716" y="119994"/>
                    <a:pt x="43916" y="118444"/>
                    <a:pt x="36633" y="115305"/>
                  </a:cubicBezTo>
                  <a:cubicBezTo>
                    <a:pt x="29333" y="112172"/>
                    <a:pt x="22977" y="107905"/>
                    <a:pt x="17544" y="102461"/>
                  </a:cubicBezTo>
                  <a:cubicBezTo>
                    <a:pt x="12116" y="97016"/>
                    <a:pt x="7827" y="90666"/>
                    <a:pt x="4688" y="83383"/>
                  </a:cubicBezTo>
                  <a:cubicBezTo>
                    <a:pt x="1566" y="76088"/>
                    <a:pt x="0" y="68311"/>
                    <a:pt x="0" y="60000"/>
                  </a:cubicBezTo>
                  <a:cubicBezTo>
                    <a:pt x="0" y="51683"/>
                    <a:pt x="1566" y="43888"/>
                    <a:pt x="4688" y="36611"/>
                  </a:cubicBezTo>
                  <a:cubicBezTo>
                    <a:pt x="7827" y="29333"/>
                    <a:pt x="12116" y="22961"/>
                    <a:pt x="17544" y="17533"/>
                  </a:cubicBezTo>
                  <a:cubicBezTo>
                    <a:pt x="22977" y="12088"/>
                    <a:pt x="29333" y="7822"/>
                    <a:pt x="36633" y="4688"/>
                  </a:cubicBezTo>
                  <a:cubicBezTo>
                    <a:pt x="43916" y="1566"/>
                    <a:pt x="51716" y="0"/>
                    <a:pt x="60038" y="0"/>
                  </a:cubicBezTo>
                  <a:moveTo>
                    <a:pt x="69577" y="22005"/>
                  </a:moveTo>
                  <a:cubicBezTo>
                    <a:pt x="69577" y="21505"/>
                    <a:pt x="69377" y="20955"/>
                    <a:pt x="68983" y="20355"/>
                  </a:cubicBezTo>
                  <a:cubicBezTo>
                    <a:pt x="68577" y="19966"/>
                    <a:pt x="67994" y="19744"/>
                    <a:pt x="67238" y="19683"/>
                  </a:cubicBezTo>
                  <a:lnTo>
                    <a:pt x="52755" y="19683"/>
                  </a:lnTo>
                  <a:cubicBezTo>
                    <a:pt x="52044" y="19683"/>
                    <a:pt x="51500" y="19905"/>
                    <a:pt x="51088" y="20355"/>
                  </a:cubicBezTo>
                  <a:cubicBezTo>
                    <a:pt x="50694" y="20972"/>
                    <a:pt x="50494" y="21516"/>
                    <a:pt x="50494" y="22005"/>
                  </a:cubicBezTo>
                  <a:lnTo>
                    <a:pt x="51544" y="77488"/>
                  </a:lnTo>
                  <a:cubicBezTo>
                    <a:pt x="51750" y="78944"/>
                    <a:pt x="52516" y="79666"/>
                    <a:pt x="53866" y="79666"/>
                  </a:cubicBezTo>
                  <a:lnTo>
                    <a:pt x="66050" y="79666"/>
                  </a:lnTo>
                  <a:cubicBezTo>
                    <a:pt x="66644" y="79666"/>
                    <a:pt x="67177" y="79466"/>
                    <a:pt x="67616" y="79072"/>
                  </a:cubicBezTo>
                  <a:cubicBezTo>
                    <a:pt x="68072" y="78677"/>
                    <a:pt x="68311" y="78144"/>
                    <a:pt x="68311" y="77488"/>
                  </a:cubicBezTo>
                  <a:lnTo>
                    <a:pt x="69577" y="22005"/>
                  </a:lnTo>
                  <a:close/>
                  <a:moveTo>
                    <a:pt x="69122" y="86883"/>
                  </a:moveTo>
                  <a:cubicBezTo>
                    <a:pt x="69122" y="86288"/>
                    <a:pt x="68888" y="85755"/>
                    <a:pt x="68416" y="85300"/>
                  </a:cubicBezTo>
                  <a:cubicBezTo>
                    <a:pt x="67933" y="84861"/>
                    <a:pt x="67400" y="84622"/>
                    <a:pt x="66800" y="84622"/>
                  </a:cubicBezTo>
                  <a:lnTo>
                    <a:pt x="53272" y="84622"/>
                  </a:lnTo>
                  <a:cubicBezTo>
                    <a:pt x="52672" y="84622"/>
                    <a:pt x="52155" y="84861"/>
                    <a:pt x="51733" y="85300"/>
                  </a:cubicBezTo>
                  <a:cubicBezTo>
                    <a:pt x="51311" y="85755"/>
                    <a:pt x="51088" y="86288"/>
                    <a:pt x="51088" y="86883"/>
                  </a:cubicBezTo>
                  <a:lnTo>
                    <a:pt x="51088" y="99950"/>
                  </a:lnTo>
                  <a:cubicBezTo>
                    <a:pt x="51088" y="100544"/>
                    <a:pt x="51294" y="101077"/>
                    <a:pt x="51700" y="101566"/>
                  </a:cubicBezTo>
                  <a:cubicBezTo>
                    <a:pt x="52094" y="102038"/>
                    <a:pt x="52627" y="102272"/>
                    <a:pt x="53272" y="102272"/>
                  </a:cubicBezTo>
                  <a:lnTo>
                    <a:pt x="66800" y="102272"/>
                  </a:lnTo>
                  <a:cubicBezTo>
                    <a:pt x="67400" y="102272"/>
                    <a:pt x="67933" y="102050"/>
                    <a:pt x="68416" y="101600"/>
                  </a:cubicBezTo>
                  <a:cubicBezTo>
                    <a:pt x="68888" y="101144"/>
                    <a:pt x="69122" y="100594"/>
                    <a:pt x="69122" y="99950"/>
                  </a:cubicBezTo>
                  <a:lnTo>
                    <a:pt x="69122" y="86883"/>
                  </a:lnTo>
                  <a:close/>
                </a:path>
              </a:pathLst>
            </a:custGeom>
            <a:solidFill>
              <a:schemeClr val="lt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100">
                <a:solidFill>
                  <a:srgbClr val="44CEB9"/>
                </a:solidFill>
                <a:latin typeface="Gill Sans"/>
                <a:ea typeface="Gill Sans"/>
                <a:cs typeface="Gill Sans"/>
                <a:sym typeface="Gill Sans"/>
              </a:endParaRPr>
            </a:p>
          </p:txBody>
        </p:sp>
      </p:grpSp>
      <p:sp>
        <p:nvSpPr>
          <p:cNvPr id="399" name="Google Shape;399;p58"/>
          <p:cNvSpPr txBox="1"/>
          <p:nvPr/>
        </p:nvSpPr>
        <p:spPr>
          <a:xfrm>
            <a:off x="2667000" y="1715725"/>
            <a:ext cx="6172200" cy="210291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EE5527"/>
              </a:buClr>
              <a:buSzPts val="2380"/>
              <a:buFont typeface="Noto Sans Symbols"/>
              <a:buChar char="✓"/>
            </a:pPr>
            <a:r>
              <a:rPr lang="en" sz="2380">
                <a:solidFill>
                  <a:schemeClr val="dk1"/>
                </a:solidFill>
                <a:latin typeface="Arial"/>
                <a:ea typeface="Arial"/>
                <a:cs typeface="Arial"/>
                <a:sym typeface="Arial"/>
              </a:rPr>
              <a:t>Divorce or Separation</a:t>
            </a:r>
            <a:endParaRPr sz="2380">
              <a:solidFill>
                <a:schemeClr val="dk1"/>
              </a:solidFill>
              <a:latin typeface="Arial"/>
              <a:ea typeface="Arial"/>
              <a:cs typeface="Arial"/>
              <a:sym typeface="Arial"/>
            </a:endParaRPr>
          </a:p>
          <a:p>
            <a:pPr indent="-342900" lvl="0" marL="342900" marR="0" rtl="0" algn="l">
              <a:lnSpc>
                <a:spcPct val="80000"/>
              </a:lnSpc>
              <a:spcBef>
                <a:spcPts val="1872"/>
              </a:spcBef>
              <a:spcAft>
                <a:spcPts val="0"/>
              </a:spcAft>
              <a:buClr>
                <a:srgbClr val="EE5527"/>
              </a:buClr>
              <a:buSzPts val="2380"/>
              <a:buFont typeface="Noto Sans Symbols"/>
              <a:buChar char="✓"/>
            </a:pPr>
            <a:r>
              <a:rPr lang="en" sz="2380">
                <a:solidFill>
                  <a:schemeClr val="dk1"/>
                </a:solidFill>
                <a:latin typeface="Arial"/>
                <a:ea typeface="Arial"/>
                <a:cs typeface="Arial"/>
                <a:sym typeface="Arial"/>
              </a:rPr>
              <a:t>Stepparents</a:t>
            </a:r>
            <a:endParaRPr sz="2380">
              <a:solidFill>
                <a:schemeClr val="dk1"/>
              </a:solidFill>
              <a:latin typeface="Arial"/>
              <a:ea typeface="Arial"/>
              <a:cs typeface="Arial"/>
              <a:sym typeface="Arial"/>
            </a:endParaRPr>
          </a:p>
          <a:p>
            <a:pPr indent="-342900" lvl="0" marL="342900" marR="0" rtl="0" algn="l">
              <a:lnSpc>
                <a:spcPct val="80000"/>
              </a:lnSpc>
              <a:spcBef>
                <a:spcPts val="1872"/>
              </a:spcBef>
              <a:spcAft>
                <a:spcPts val="0"/>
              </a:spcAft>
              <a:buClr>
                <a:srgbClr val="EE5527"/>
              </a:buClr>
              <a:buSzPts val="2380"/>
              <a:buFont typeface="Noto Sans Symbols"/>
              <a:buChar char="✓"/>
            </a:pPr>
            <a:r>
              <a:rPr lang="en" sz="2380">
                <a:solidFill>
                  <a:schemeClr val="dk1"/>
                </a:solidFill>
                <a:latin typeface="Arial"/>
                <a:ea typeface="Arial"/>
                <a:cs typeface="Arial"/>
                <a:sym typeface="Arial"/>
              </a:rPr>
              <a:t>Adoptive parents</a:t>
            </a:r>
            <a:endParaRPr/>
          </a:p>
          <a:p>
            <a:pPr indent="-342900" lvl="0" marL="342900" marR="0" rtl="0" algn="l">
              <a:lnSpc>
                <a:spcPct val="80000"/>
              </a:lnSpc>
              <a:spcBef>
                <a:spcPts val="1872"/>
              </a:spcBef>
              <a:spcAft>
                <a:spcPts val="0"/>
              </a:spcAft>
              <a:buClr>
                <a:srgbClr val="EE5527"/>
              </a:buClr>
              <a:buSzPts val="2380"/>
              <a:buFont typeface="Noto Sans Symbols"/>
              <a:buChar char="✓"/>
            </a:pPr>
            <a:r>
              <a:rPr lang="en" sz="2380">
                <a:solidFill>
                  <a:schemeClr val="dk1"/>
                </a:solidFill>
                <a:latin typeface="Arial"/>
                <a:ea typeface="Arial"/>
                <a:cs typeface="Arial"/>
                <a:sym typeface="Arial"/>
              </a:rPr>
              <a:t>Foster parents</a:t>
            </a:r>
            <a:endParaRPr/>
          </a:p>
          <a:p>
            <a:pPr indent="-342900" lvl="0" marL="342900" marR="0" rtl="0" algn="l">
              <a:lnSpc>
                <a:spcPct val="80000"/>
              </a:lnSpc>
              <a:spcBef>
                <a:spcPts val="1872"/>
              </a:spcBef>
              <a:spcAft>
                <a:spcPts val="0"/>
              </a:spcAft>
              <a:buClr>
                <a:srgbClr val="EE5527"/>
              </a:buClr>
              <a:buSzPts val="2380"/>
              <a:buFont typeface="Noto Sans Symbols"/>
              <a:buChar char="✓"/>
            </a:pPr>
            <a:r>
              <a:rPr lang="en" sz="2380">
                <a:solidFill>
                  <a:schemeClr val="dk1"/>
                </a:solidFill>
                <a:latin typeface="Arial"/>
                <a:ea typeface="Arial"/>
                <a:cs typeface="Arial"/>
                <a:sym typeface="Arial"/>
              </a:rPr>
              <a:t>Legal guardians</a:t>
            </a:r>
            <a:endParaRPr sz="2380">
              <a:solidFill>
                <a:schemeClr val="dk1"/>
              </a:solidFill>
              <a:latin typeface="Arial"/>
              <a:ea typeface="Arial"/>
              <a:cs typeface="Arial"/>
              <a:sym typeface="Arial"/>
            </a:endParaRPr>
          </a:p>
          <a:p>
            <a:pPr indent="-342900" lvl="0" marL="342900" marR="0" rtl="0" algn="l">
              <a:lnSpc>
                <a:spcPct val="80000"/>
              </a:lnSpc>
              <a:spcBef>
                <a:spcPts val="1872"/>
              </a:spcBef>
              <a:spcAft>
                <a:spcPts val="0"/>
              </a:spcAft>
              <a:buClr>
                <a:srgbClr val="EE5527"/>
              </a:buClr>
              <a:buSzPts val="2380"/>
              <a:buFont typeface="Noto Sans Symbols"/>
              <a:buChar char="✓"/>
            </a:pPr>
            <a:r>
              <a:rPr lang="en" sz="2380">
                <a:solidFill>
                  <a:schemeClr val="dk1"/>
                </a:solidFill>
                <a:latin typeface="Arial"/>
                <a:ea typeface="Arial"/>
                <a:cs typeface="Arial"/>
                <a:sym typeface="Arial"/>
              </a:rPr>
              <a:t>Living with others</a:t>
            </a:r>
            <a:endParaRPr/>
          </a:p>
          <a:p>
            <a:pPr indent="-342900" lvl="0" marL="342900" marR="0" rtl="0" algn="l">
              <a:lnSpc>
                <a:spcPct val="80000"/>
              </a:lnSpc>
              <a:spcBef>
                <a:spcPts val="1872"/>
              </a:spcBef>
              <a:spcAft>
                <a:spcPts val="0"/>
              </a:spcAft>
              <a:buClr>
                <a:srgbClr val="EE5527"/>
              </a:buClr>
              <a:buSzPts val="2380"/>
              <a:buFont typeface="Noto Sans Symbols"/>
              <a:buChar char="✓"/>
            </a:pPr>
            <a:r>
              <a:rPr lang="en" sz="2380">
                <a:solidFill>
                  <a:schemeClr val="dk1"/>
                </a:solidFill>
                <a:latin typeface="Arial"/>
                <a:ea typeface="Arial"/>
                <a:cs typeface="Arial"/>
                <a:sym typeface="Arial"/>
              </a:rPr>
              <a:t>Recent death or disability</a:t>
            </a:r>
            <a:endParaRPr/>
          </a:p>
          <a:p>
            <a:pPr indent="-342900" lvl="0" marL="342900" marR="0" rtl="0" algn="l">
              <a:lnSpc>
                <a:spcPct val="80000"/>
              </a:lnSpc>
              <a:spcBef>
                <a:spcPts val="1872"/>
              </a:spcBef>
              <a:spcAft>
                <a:spcPts val="0"/>
              </a:spcAft>
              <a:buClr>
                <a:srgbClr val="EE5527"/>
              </a:buClr>
              <a:buSzPts val="2380"/>
              <a:buFont typeface="Noto Sans Symbols"/>
              <a:buChar char="✓"/>
            </a:pPr>
            <a:r>
              <a:rPr lang="en" sz="2380">
                <a:solidFill>
                  <a:schemeClr val="dk1"/>
                </a:solidFill>
                <a:latin typeface="Arial"/>
                <a:ea typeface="Arial"/>
                <a:cs typeface="Arial"/>
                <a:sym typeface="Arial"/>
              </a:rPr>
              <a:t>Reduced income</a:t>
            </a:r>
            <a:endParaRPr/>
          </a:p>
          <a:p>
            <a:pPr indent="-342900" lvl="0" marL="342900" marR="0" rtl="0" algn="l">
              <a:lnSpc>
                <a:spcPct val="80000"/>
              </a:lnSpc>
              <a:spcBef>
                <a:spcPts val="1872"/>
              </a:spcBef>
              <a:spcAft>
                <a:spcPts val="0"/>
              </a:spcAft>
              <a:buClr>
                <a:srgbClr val="EE5527"/>
              </a:buClr>
              <a:buSzPts val="2380"/>
              <a:buFont typeface="Noto Sans Symbols"/>
              <a:buChar char="✓"/>
            </a:pPr>
            <a:r>
              <a:rPr lang="en" sz="2380">
                <a:solidFill>
                  <a:schemeClr val="dk1"/>
                </a:solidFill>
                <a:latin typeface="Arial"/>
                <a:ea typeface="Arial"/>
                <a:cs typeface="Arial"/>
                <a:sym typeface="Arial"/>
              </a:rPr>
              <a:t>Medical expenses</a:t>
            </a:r>
            <a:endParaRPr sz="2380">
              <a:solidFill>
                <a:schemeClr val="dk1"/>
              </a:solidFill>
              <a:latin typeface="Arial"/>
              <a:ea typeface="Arial"/>
              <a:cs typeface="Arial"/>
              <a:sym typeface="Arial"/>
            </a:endParaRPr>
          </a:p>
          <a:p>
            <a:pPr indent="-191770" lvl="0" marL="342900" marR="0" rtl="0" algn="l">
              <a:lnSpc>
                <a:spcPct val="80000"/>
              </a:lnSpc>
              <a:spcBef>
                <a:spcPts val="1872"/>
              </a:spcBef>
              <a:spcAft>
                <a:spcPts val="0"/>
              </a:spcAft>
              <a:buClr>
                <a:srgbClr val="EE5527"/>
              </a:buClr>
              <a:buSzPts val="2380"/>
              <a:buFont typeface="Noto Sans Symbols"/>
              <a:buNone/>
            </a:pPr>
            <a:r>
              <a:t/>
            </a:r>
            <a:endParaRPr sz="2380">
              <a:solidFill>
                <a:schemeClr val="dk1"/>
              </a:solidFill>
              <a:latin typeface="Arial"/>
              <a:ea typeface="Arial"/>
              <a:cs typeface="Arial"/>
              <a:sym typeface="Arial"/>
            </a:endParaRPr>
          </a:p>
        </p:txBody>
      </p:sp>
      <p:sp>
        <p:nvSpPr>
          <p:cNvPr id="400" name="Google Shape;400;p58"/>
          <p:cNvSpPr/>
          <p:nvPr/>
        </p:nvSpPr>
        <p:spPr>
          <a:xfrm>
            <a:off x="2667000" y="1323311"/>
            <a:ext cx="3396508" cy="3924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chemeClr val="dk1"/>
                </a:solidFill>
                <a:latin typeface="Arial"/>
                <a:ea typeface="Arial"/>
                <a:cs typeface="Arial"/>
                <a:sym typeface="Arial"/>
              </a:rPr>
              <a:t>If things change…</a:t>
            </a:r>
            <a:endParaRPr b="1" sz="2800">
              <a:solidFill>
                <a:schemeClr val="dk1"/>
              </a:solidFill>
              <a:latin typeface="Arial"/>
              <a:ea typeface="Arial"/>
              <a:cs typeface="Arial"/>
              <a:sym typeface="Arial"/>
            </a:endParaRPr>
          </a:p>
        </p:txBody>
      </p:sp>
      <p:sp>
        <p:nvSpPr>
          <p:cNvPr id="401" name="Google Shape;401;p58"/>
          <p:cNvSpPr txBox="1"/>
          <p:nvPr/>
        </p:nvSpPr>
        <p:spPr>
          <a:xfrm>
            <a:off x="5384925" y="2410250"/>
            <a:ext cx="3982200" cy="103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chemeClr val="dk1"/>
                </a:solidFill>
                <a:latin typeface="Arial"/>
                <a:ea typeface="Arial"/>
                <a:cs typeface="Arial"/>
                <a:sym typeface="Arial"/>
              </a:rPr>
              <a:t>…Notify the Financial Aid Officer at school choice</a:t>
            </a:r>
            <a:endParaRPr b="1" sz="2800">
              <a:solidFill>
                <a:schemeClr val="dk1"/>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3"/>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College Process</a:t>
            </a:r>
            <a:endParaRPr/>
          </a:p>
        </p:txBody>
      </p:sp>
      <p:sp>
        <p:nvSpPr>
          <p:cNvPr id="106" name="Google Shape;106;p23"/>
          <p:cNvSpPr txBox="1"/>
          <p:nvPr>
            <p:ph idx="1" type="body"/>
          </p:nvPr>
        </p:nvSpPr>
        <p:spPr>
          <a:xfrm>
            <a:off x="396850" y="642050"/>
            <a:ext cx="8229600" cy="3394500"/>
          </a:xfrm>
          <a:prstGeom prst="rect">
            <a:avLst/>
          </a:prstGeom>
        </p:spPr>
        <p:txBody>
          <a:bodyPr anchorCtr="0" anchor="t" bIns="91425" lIns="91425" spcFirstLastPara="1" rIns="91425" wrap="square" tIns="91425">
            <a:noAutofit/>
          </a:bodyPr>
          <a:lstStyle/>
          <a:p>
            <a:pPr indent="0" lvl="0" marL="0" rtl="0" algn="l">
              <a:lnSpc>
                <a:spcPct val="100000"/>
              </a:lnSpc>
              <a:spcBef>
                <a:spcPts val="1872"/>
              </a:spcBef>
              <a:spcAft>
                <a:spcPts val="0"/>
              </a:spcAft>
              <a:buNone/>
            </a:pPr>
            <a:r>
              <a:rPr lang="en" sz="1800"/>
              <a:t>Applications:</a:t>
            </a:r>
            <a:endParaRPr sz="1800"/>
          </a:p>
          <a:p>
            <a:pPr indent="-342900" lvl="0" marL="457200" rtl="0" algn="l">
              <a:spcBef>
                <a:spcPts val="1600"/>
              </a:spcBef>
              <a:spcAft>
                <a:spcPts val="0"/>
              </a:spcAft>
              <a:buClr>
                <a:srgbClr val="000000"/>
              </a:buClr>
              <a:buSzPts val="1800"/>
              <a:buFont typeface="Open Sans"/>
              <a:buChar char="●"/>
            </a:pPr>
            <a:r>
              <a:rPr lang="en" sz="1800">
                <a:solidFill>
                  <a:srgbClr val="000000"/>
                </a:solidFill>
                <a:latin typeface="Open Sans"/>
                <a:ea typeface="Open Sans"/>
                <a:cs typeface="Open Sans"/>
                <a:sym typeface="Open Sans"/>
              </a:rPr>
              <a:t>Applications aren’t available until August 1 of a student’s senior year</a:t>
            </a:r>
            <a:endParaRPr sz="1800">
              <a:solidFill>
                <a:srgbClr val="000000"/>
              </a:solidFill>
              <a:latin typeface="Open Sans"/>
              <a:ea typeface="Open Sans"/>
              <a:cs typeface="Open Sans"/>
              <a:sym typeface="Open Sans"/>
            </a:endParaRPr>
          </a:p>
          <a:p>
            <a:pPr indent="-342900" lvl="0" marL="457200" rtl="0" algn="l">
              <a:spcBef>
                <a:spcPts val="0"/>
              </a:spcBef>
              <a:spcAft>
                <a:spcPts val="0"/>
              </a:spcAft>
              <a:buClr>
                <a:srgbClr val="000000"/>
              </a:buClr>
              <a:buSzPts val="1800"/>
              <a:buFont typeface="Open Sans"/>
              <a:buChar char="●"/>
            </a:pPr>
            <a:r>
              <a:rPr lang="en" sz="1800">
                <a:solidFill>
                  <a:srgbClr val="000000"/>
                </a:solidFill>
                <a:latin typeface="Open Sans"/>
                <a:ea typeface="Open Sans"/>
                <a:cs typeface="Open Sans"/>
                <a:sym typeface="Open Sans"/>
              </a:rPr>
              <a:t>There are several pieces of the application:</a:t>
            </a:r>
            <a:endParaRPr sz="18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Transcript</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GPA</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Test Scores</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Honors / Awards</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Extra-curricular activities</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Leadership roles</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Community involvement / service</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Summer experiences</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Jobs / Internships</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Disciplinary / Attendance Concerns</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Letters of Recommendation</a:t>
            </a:r>
            <a:endParaRPr sz="1400">
              <a:solidFill>
                <a:srgbClr val="000000"/>
              </a:solidFill>
              <a:latin typeface="Open Sans"/>
              <a:ea typeface="Open Sans"/>
              <a:cs typeface="Open Sans"/>
              <a:sym typeface="Open Sans"/>
            </a:endParaRPr>
          </a:p>
          <a:p>
            <a:pPr indent="-317500" lvl="1" marL="914400" rtl="0" algn="l">
              <a:spcBef>
                <a:spcPts val="0"/>
              </a:spcBef>
              <a:spcAft>
                <a:spcPts val="0"/>
              </a:spcAft>
              <a:buClr>
                <a:srgbClr val="000000"/>
              </a:buClr>
              <a:buSzPts val="1400"/>
              <a:buFont typeface="Open Sans"/>
              <a:buChar char="○"/>
            </a:pPr>
            <a:r>
              <a:rPr lang="en" sz="1400">
                <a:solidFill>
                  <a:srgbClr val="000000"/>
                </a:solidFill>
                <a:latin typeface="Open Sans"/>
                <a:ea typeface="Open Sans"/>
                <a:cs typeface="Open Sans"/>
                <a:sym typeface="Open Sans"/>
              </a:rPr>
              <a:t>Essay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5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Be a Smart Consumer</a:t>
            </a:r>
            <a:endParaRPr b="1" i="0" sz="4400" u="none" cap="none" strike="noStrike">
              <a:solidFill>
                <a:srgbClr val="088877"/>
              </a:solidFill>
              <a:latin typeface="Arial"/>
              <a:ea typeface="Arial"/>
              <a:cs typeface="Arial"/>
              <a:sym typeface="Arial"/>
            </a:endParaRPr>
          </a:p>
        </p:txBody>
      </p:sp>
      <p:sp>
        <p:nvSpPr>
          <p:cNvPr id="407" name="Google Shape;407;p59"/>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06070" lvl="0" marL="342900" marR="0" rtl="0" algn="l">
              <a:lnSpc>
                <a:spcPct val="90000"/>
              </a:lnSpc>
              <a:spcBef>
                <a:spcPts val="0"/>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Do your research…</a:t>
            </a:r>
            <a:endParaRPr sz="1800"/>
          </a:p>
          <a:p>
            <a:pPr indent="-306070" lvl="0" marL="342900" marR="0" rtl="0" algn="l">
              <a:lnSpc>
                <a:spcPct val="90000"/>
              </a:lnSpc>
              <a:spcBef>
                <a:spcPts val="12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What is the Net Price that you will pay? </a:t>
            </a:r>
            <a:br>
              <a:rPr b="0" i="0" lang="en" sz="1800" u="none" cap="none" strike="noStrike">
                <a:solidFill>
                  <a:schemeClr val="dk1"/>
                </a:solidFill>
                <a:latin typeface="Arial"/>
                <a:ea typeface="Arial"/>
                <a:cs typeface="Arial"/>
                <a:sym typeface="Arial"/>
              </a:rPr>
            </a:br>
            <a:r>
              <a:rPr b="0" i="0" lang="en" sz="1800" u="none" cap="none" strike="noStrike">
                <a:solidFill>
                  <a:schemeClr val="dk1"/>
                </a:solidFill>
                <a:latin typeface="Arial"/>
                <a:ea typeface="Arial"/>
                <a:cs typeface="Arial"/>
                <a:sym typeface="Arial"/>
              </a:rPr>
              <a:t>Use the Net Price Calculator at schools student </a:t>
            </a:r>
            <a:br>
              <a:rPr b="0" i="0" lang="en" sz="1800" u="none" cap="none" strike="noStrike">
                <a:solidFill>
                  <a:schemeClr val="dk1"/>
                </a:solidFill>
                <a:latin typeface="Arial"/>
                <a:ea typeface="Arial"/>
                <a:cs typeface="Arial"/>
                <a:sym typeface="Arial"/>
              </a:rPr>
            </a:br>
            <a:r>
              <a:rPr b="0" i="0" lang="en" sz="1800" u="none" cap="none" strike="noStrike">
                <a:solidFill>
                  <a:schemeClr val="dk1"/>
                </a:solidFill>
                <a:latin typeface="Arial"/>
                <a:ea typeface="Arial"/>
                <a:cs typeface="Arial"/>
                <a:sym typeface="Arial"/>
              </a:rPr>
              <a:t>is interested in attending to get an estimate of your </a:t>
            </a:r>
            <a:br>
              <a:rPr b="0" i="0" lang="en" sz="1800" u="none" cap="none" strike="noStrike">
                <a:solidFill>
                  <a:schemeClr val="dk1"/>
                </a:solidFill>
                <a:latin typeface="Arial"/>
                <a:ea typeface="Arial"/>
                <a:cs typeface="Arial"/>
                <a:sym typeface="Arial"/>
              </a:rPr>
            </a:br>
            <a:r>
              <a:rPr b="0" i="0" lang="en" sz="1800" u="none" cap="none" strike="noStrike">
                <a:solidFill>
                  <a:schemeClr val="dk1"/>
                </a:solidFill>
                <a:latin typeface="Arial"/>
                <a:ea typeface="Arial"/>
                <a:cs typeface="Arial"/>
                <a:sym typeface="Arial"/>
              </a:rPr>
              <a:t>“net price” to attend. Net Price calculator available on each school’s website. </a:t>
            </a:r>
            <a:endParaRPr sz="1800"/>
          </a:p>
          <a:p>
            <a:pPr indent="-306070" lvl="0" marL="342900" marR="0" rtl="0" algn="l">
              <a:lnSpc>
                <a:spcPct val="90000"/>
              </a:lnSpc>
              <a:spcBef>
                <a:spcPts val="12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What is the graduation rate?</a:t>
            </a:r>
            <a:endParaRPr sz="1800"/>
          </a:p>
          <a:p>
            <a:pPr indent="-306070" lvl="0" marL="342900" marR="0" rtl="0" algn="l">
              <a:lnSpc>
                <a:spcPct val="90000"/>
              </a:lnSpc>
              <a:spcBef>
                <a:spcPts val="12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What is the average debt of graduates?</a:t>
            </a:r>
            <a:endParaRPr sz="1800"/>
          </a:p>
          <a:p>
            <a:pPr indent="-306070" lvl="0" marL="342900" marR="0" rtl="0" algn="l">
              <a:lnSpc>
                <a:spcPct val="90000"/>
              </a:lnSpc>
              <a:spcBef>
                <a:spcPts val="12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What is the repayment rate and default rate of the school’s borrowers?</a:t>
            </a:r>
            <a:endParaRPr sz="1800"/>
          </a:p>
          <a:p>
            <a:pPr indent="-306070" lvl="0" marL="342900" marR="0" rtl="0" algn="l">
              <a:lnSpc>
                <a:spcPct val="90000"/>
              </a:lnSpc>
              <a:spcBef>
                <a:spcPts val="1272"/>
              </a:spcBef>
              <a:spcAft>
                <a:spcPts val="0"/>
              </a:spcAft>
              <a:buClr>
                <a:srgbClr val="EE5527"/>
              </a:buClr>
              <a:buSzPts val="1800"/>
              <a:buFont typeface="Arial"/>
              <a:buChar char="•"/>
            </a:pPr>
            <a:r>
              <a:rPr b="0" i="0" lang="en" sz="1800" u="none" cap="none" strike="noStrike">
                <a:solidFill>
                  <a:schemeClr val="dk1"/>
                </a:solidFill>
                <a:latin typeface="Arial"/>
                <a:ea typeface="Arial"/>
                <a:cs typeface="Arial"/>
                <a:sym typeface="Arial"/>
              </a:rPr>
              <a:t>What is the employment outcome for recent graduates?</a:t>
            </a:r>
            <a:endParaRPr sz="1800"/>
          </a:p>
        </p:txBody>
      </p:sp>
      <p:grpSp>
        <p:nvGrpSpPr>
          <p:cNvPr id="408" name="Google Shape;408;p59"/>
          <p:cNvGrpSpPr/>
          <p:nvPr/>
        </p:nvGrpSpPr>
        <p:grpSpPr>
          <a:xfrm>
            <a:off x="6884458" y="171450"/>
            <a:ext cx="1954742" cy="1466057"/>
            <a:chOff x="6884458" y="228600"/>
            <a:chExt cx="1954742" cy="1954742"/>
          </a:xfrm>
        </p:grpSpPr>
        <p:sp>
          <p:nvSpPr>
            <p:cNvPr id="409" name="Google Shape;409;p59"/>
            <p:cNvSpPr/>
            <p:nvPr/>
          </p:nvSpPr>
          <p:spPr>
            <a:xfrm>
              <a:off x="6884458" y="228600"/>
              <a:ext cx="1954742" cy="1954742"/>
            </a:xfrm>
            <a:prstGeom prst="ellipse">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410" name="Google Shape;410;p59"/>
            <p:cNvSpPr/>
            <p:nvPr/>
          </p:nvSpPr>
          <p:spPr>
            <a:xfrm>
              <a:off x="7476066" y="600280"/>
              <a:ext cx="771526" cy="1211382"/>
            </a:xfrm>
            <a:custGeom>
              <a:rect b="b" l="l" r="r" t="t"/>
              <a:pathLst>
                <a:path extrusionOk="0" h="120000" w="120000">
                  <a:moveTo>
                    <a:pt x="45662" y="110116"/>
                  </a:moveTo>
                  <a:cubicBezTo>
                    <a:pt x="74155" y="110116"/>
                    <a:pt x="74155" y="110116"/>
                    <a:pt x="74155" y="110116"/>
                  </a:cubicBezTo>
                  <a:cubicBezTo>
                    <a:pt x="74155" y="112558"/>
                    <a:pt x="72328" y="115000"/>
                    <a:pt x="70319" y="117441"/>
                  </a:cubicBezTo>
                  <a:cubicBezTo>
                    <a:pt x="66484" y="118604"/>
                    <a:pt x="64657" y="119883"/>
                    <a:pt x="60821" y="119883"/>
                  </a:cubicBezTo>
                  <a:cubicBezTo>
                    <a:pt x="56986" y="119883"/>
                    <a:pt x="53150" y="118604"/>
                    <a:pt x="51324" y="117441"/>
                  </a:cubicBezTo>
                  <a:cubicBezTo>
                    <a:pt x="47488" y="115000"/>
                    <a:pt x="45662" y="112558"/>
                    <a:pt x="45662" y="110116"/>
                  </a:cubicBezTo>
                  <a:close/>
                  <a:moveTo>
                    <a:pt x="37990" y="106511"/>
                  </a:moveTo>
                  <a:cubicBezTo>
                    <a:pt x="81826" y="106511"/>
                    <a:pt x="81826" y="106511"/>
                    <a:pt x="81826" y="106511"/>
                  </a:cubicBezTo>
                  <a:cubicBezTo>
                    <a:pt x="83652" y="96860"/>
                    <a:pt x="83652" y="96860"/>
                    <a:pt x="83652" y="96860"/>
                  </a:cubicBezTo>
                  <a:cubicBezTo>
                    <a:pt x="36164" y="96860"/>
                    <a:pt x="36164" y="96860"/>
                    <a:pt x="36164" y="96860"/>
                  </a:cubicBezTo>
                  <a:lnTo>
                    <a:pt x="37990" y="106511"/>
                  </a:lnTo>
                  <a:close/>
                  <a:moveTo>
                    <a:pt x="119817" y="38720"/>
                  </a:moveTo>
                  <a:cubicBezTo>
                    <a:pt x="119817" y="48372"/>
                    <a:pt x="114155" y="56860"/>
                    <a:pt x="104657" y="64186"/>
                  </a:cubicBezTo>
                  <a:lnTo>
                    <a:pt x="102648" y="65348"/>
                  </a:lnTo>
                  <a:cubicBezTo>
                    <a:pt x="102648" y="65348"/>
                    <a:pt x="102648" y="66511"/>
                    <a:pt x="100821" y="66511"/>
                  </a:cubicBezTo>
                  <a:cubicBezTo>
                    <a:pt x="98812" y="68953"/>
                    <a:pt x="98812" y="71395"/>
                    <a:pt x="96986" y="73837"/>
                  </a:cubicBezTo>
                  <a:cubicBezTo>
                    <a:pt x="95159" y="76279"/>
                    <a:pt x="93150" y="78720"/>
                    <a:pt x="93150" y="81046"/>
                  </a:cubicBezTo>
                  <a:cubicBezTo>
                    <a:pt x="91324" y="81046"/>
                    <a:pt x="91324" y="81046"/>
                    <a:pt x="91324" y="82325"/>
                  </a:cubicBezTo>
                  <a:lnTo>
                    <a:pt x="91324" y="83488"/>
                  </a:lnTo>
                  <a:cubicBezTo>
                    <a:pt x="91324" y="84767"/>
                    <a:pt x="91324" y="84767"/>
                    <a:pt x="91324" y="84767"/>
                  </a:cubicBezTo>
                  <a:cubicBezTo>
                    <a:pt x="91324" y="91976"/>
                    <a:pt x="91324" y="91976"/>
                    <a:pt x="91324" y="91976"/>
                  </a:cubicBezTo>
                  <a:cubicBezTo>
                    <a:pt x="30319" y="91976"/>
                    <a:pt x="30319" y="91976"/>
                    <a:pt x="30319" y="91976"/>
                  </a:cubicBezTo>
                  <a:cubicBezTo>
                    <a:pt x="30319" y="84767"/>
                    <a:pt x="30319" y="84767"/>
                    <a:pt x="30319" y="84767"/>
                  </a:cubicBezTo>
                  <a:cubicBezTo>
                    <a:pt x="30319" y="83488"/>
                    <a:pt x="28493" y="83488"/>
                    <a:pt x="28493" y="82325"/>
                  </a:cubicBezTo>
                  <a:lnTo>
                    <a:pt x="28493" y="81046"/>
                  </a:lnTo>
                  <a:cubicBezTo>
                    <a:pt x="26666" y="78720"/>
                    <a:pt x="26666" y="76279"/>
                    <a:pt x="24657" y="73837"/>
                  </a:cubicBezTo>
                  <a:cubicBezTo>
                    <a:pt x="22831" y="71395"/>
                    <a:pt x="20821" y="68953"/>
                    <a:pt x="18995" y="66511"/>
                  </a:cubicBezTo>
                  <a:cubicBezTo>
                    <a:pt x="16986" y="65348"/>
                    <a:pt x="16986" y="65348"/>
                    <a:pt x="16986" y="64186"/>
                  </a:cubicBezTo>
                  <a:lnTo>
                    <a:pt x="15159" y="64186"/>
                  </a:lnTo>
                  <a:cubicBezTo>
                    <a:pt x="5662" y="56860"/>
                    <a:pt x="0" y="48372"/>
                    <a:pt x="0" y="38720"/>
                  </a:cubicBezTo>
                  <a:cubicBezTo>
                    <a:pt x="0" y="27790"/>
                    <a:pt x="5662" y="19302"/>
                    <a:pt x="18995" y="12093"/>
                  </a:cubicBezTo>
                  <a:cubicBezTo>
                    <a:pt x="30319" y="3604"/>
                    <a:pt x="43652" y="0"/>
                    <a:pt x="60821" y="0"/>
                  </a:cubicBezTo>
                  <a:cubicBezTo>
                    <a:pt x="75981" y="0"/>
                    <a:pt x="91324" y="3604"/>
                    <a:pt x="102648" y="12093"/>
                  </a:cubicBezTo>
                  <a:cubicBezTo>
                    <a:pt x="114155" y="19302"/>
                    <a:pt x="119817" y="27790"/>
                    <a:pt x="119817" y="38720"/>
                  </a:cubicBezTo>
                  <a:close/>
                  <a:moveTo>
                    <a:pt x="106484" y="38720"/>
                  </a:moveTo>
                  <a:cubicBezTo>
                    <a:pt x="106484" y="30232"/>
                    <a:pt x="102648" y="23023"/>
                    <a:pt x="93150" y="18139"/>
                  </a:cubicBezTo>
                  <a:cubicBezTo>
                    <a:pt x="83652" y="12093"/>
                    <a:pt x="72328" y="9651"/>
                    <a:pt x="60821" y="9651"/>
                  </a:cubicBezTo>
                  <a:cubicBezTo>
                    <a:pt x="47488" y="9651"/>
                    <a:pt x="36164" y="12093"/>
                    <a:pt x="28493" y="18139"/>
                  </a:cubicBezTo>
                  <a:cubicBezTo>
                    <a:pt x="18995" y="23023"/>
                    <a:pt x="13333" y="30232"/>
                    <a:pt x="13333" y="38720"/>
                  </a:cubicBezTo>
                  <a:cubicBezTo>
                    <a:pt x="13333" y="46046"/>
                    <a:pt x="16986" y="52093"/>
                    <a:pt x="26666" y="58023"/>
                  </a:cubicBezTo>
                  <a:cubicBezTo>
                    <a:pt x="26666" y="58023"/>
                    <a:pt x="26666" y="59302"/>
                    <a:pt x="28493" y="59302"/>
                  </a:cubicBezTo>
                  <a:cubicBezTo>
                    <a:pt x="28493" y="60465"/>
                    <a:pt x="30319" y="61744"/>
                    <a:pt x="30319" y="62906"/>
                  </a:cubicBezTo>
                  <a:cubicBezTo>
                    <a:pt x="32328" y="65348"/>
                    <a:pt x="34155" y="67790"/>
                    <a:pt x="36164" y="70232"/>
                  </a:cubicBezTo>
                  <a:cubicBezTo>
                    <a:pt x="37990" y="72558"/>
                    <a:pt x="39817" y="75000"/>
                    <a:pt x="41826" y="77441"/>
                  </a:cubicBezTo>
                  <a:cubicBezTo>
                    <a:pt x="41826" y="81046"/>
                    <a:pt x="43652" y="82325"/>
                    <a:pt x="43652" y="83488"/>
                  </a:cubicBezTo>
                  <a:cubicBezTo>
                    <a:pt x="77990" y="83488"/>
                    <a:pt x="77990" y="83488"/>
                    <a:pt x="77990" y="83488"/>
                  </a:cubicBezTo>
                  <a:cubicBezTo>
                    <a:pt x="77990" y="82325"/>
                    <a:pt x="77990" y="81046"/>
                    <a:pt x="79817" y="77441"/>
                  </a:cubicBezTo>
                  <a:cubicBezTo>
                    <a:pt x="79817" y="75000"/>
                    <a:pt x="81826" y="72558"/>
                    <a:pt x="83652" y="70232"/>
                  </a:cubicBezTo>
                  <a:cubicBezTo>
                    <a:pt x="85479" y="67790"/>
                    <a:pt x="87488" y="65348"/>
                    <a:pt x="89315" y="62906"/>
                  </a:cubicBezTo>
                  <a:cubicBezTo>
                    <a:pt x="89315" y="61744"/>
                    <a:pt x="91324" y="60465"/>
                    <a:pt x="93150" y="60465"/>
                  </a:cubicBezTo>
                  <a:cubicBezTo>
                    <a:pt x="93150" y="59302"/>
                    <a:pt x="93150" y="58023"/>
                    <a:pt x="95159" y="58023"/>
                  </a:cubicBezTo>
                  <a:cubicBezTo>
                    <a:pt x="102648" y="52093"/>
                    <a:pt x="106484" y="46046"/>
                    <a:pt x="106484" y="38720"/>
                  </a:cubicBezTo>
                  <a:close/>
                  <a:moveTo>
                    <a:pt x="70319" y="48372"/>
                  </a:moveTo>
                  <a:cubicBezTo>
                    <a:pt x="64657" y="41162"/>
                    <a:pt x="64657" y="41162"/>
                    <a:pt x="64657" y="41162"/>
                  </a:cubicBezTo>
                  <a:cubicBezTo>
                    <a:pt x="60821" y="35116"/>
                    <a:pt x="60821" y="35116"/>
                    <a:pt x="60821" y="35116"/>
                  </a:cubicBezTo>
                  <a:cubicBezTo>
                    <a:pt x="55159" y="41162"/>
                    <a:pt x="55159" y="41162"/>
                    <a:pt x="55159" y="41162"/>
                  </a:cubicBezTo>
                  <a:cubicBezTo>
                    <a:pt x="49497" y="48372"/>
                    <a:pt x="49497" y="48372"/>
                    <a:pt x="49497" y="48372"/>
                  </a:cubicBezTo>
                  <a:cubicBezTo>
                    <a:pt x="43652" y="41162"/>
                    <a:pt x="43652" y="41162"/>
                    <a:pt x="43652" y="41162"/>
                  </a:cubicBezTo>
                  <a:cubicBezTo>
                    <a:pt x="34155" y="44767"/>
                    <a:pt x="34155" y="44767"/>
                    <a:pt x="34155" y="44767"/>
                  </a:cubicBezTo>
                  <a:cubicBezTo>
                    <a:pt x="45662" y="58023"/>
                    <a:pt x="45662" y="58023"/>
                    <a:pt x="45662" y="58023"/>
                  </a:cubicBezTo>
                  <a:cubicBezTo>
                    <a:pt x="49497" y="64186"/>
                    <a:pt x="49497" y="64186"/>
                    <a:pt x="49497" y="64186"/>
                  </a:cubicBezTo>
                  <a:cubicBezTo>
                    <a:pt x="55159" y="58023"/>
                    <a:pt x="55159" y="58023"/>
                    <a:pt x="55159" y="58023"/>
                  </a:cubicBezTo>
                  <a:cubicBezTo>
                    <a:pt x="60821" y="50813"/>
                    <a:pt x="60821" y="50813"/>
                    <a:pt x="60821" y="50813"/>
                  </a:cubicBezTo>
                  <a:cubicBezTo>
                    <a:pt x="66484" y="58023"/>
                    <a:pt x="66484" y="58023"/>
                    <a:pt x="66484" y="58023"/>
                  </a:cubicBezTo>
                  <a:cubicBezTo>
                    <a:pt x="70319" y="64186"/>
                    <a:pt x="70319" y="64186"/>
                    <a:pt x="70319" y="64186"/>
                  </a:cubicBezTo>
                  <a:cubicBezTo>
                    <a:pt x="75981" y="58023"/>
                    <a:pt x="75981" y="58023"/>
                    <a:pt x="75981" y="58023"/>
                  </a:cubicBezTo>
                  <a:cubicBezTo>
                    <a:pt x="87488" y="44767"/>
                    <a:pt x="87488" y="44767"/>
                    <a:pt x="87488" y="44767"/>
                  </a:cubicBezTo>
                  <a:cubicBezTo>
                    <a:pt x="77990" y="41162"/>
                    <a:pt x="77990" y="41162"/>
                    <a:pt x="77990" y="41162"/>
                  </a:cubicBezTo>
                  <a:lnTo>
                    <a:pt x="70319" y="48372"/>
                  </a:lnTo>
                  <a:close/>
                  <a:moveTo>
                    <a:pt x="70319" y="48372"/>
                  </a:moveTo>
                  <a:lnTo>
                    <a:pt x="70319" y="48372"/>
                  </a:lnTo>
                  <a:close/>
                </a:path>
              </a:pathLst>
            </a:custGeom>
            <a:solidFill>
              <a:schemeClr val="lt1"/>
            </a:solidFill>
            <a:ln>
              <a:noFill/>
            </a:ln>
          </p:spPr>
          <p:txBody>
            <a:bodyPr anchorCtr="0" anchor="ctr" bIns="121925" lIns="243850" spcFirstLastPara="1" rIns="243850" wrap="square" tIns="1219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6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88877"/>
              </a:buClr>
              <a:buFont typeface="Arial"/>
              <a:buNone/>
            </a:pPr>
            <a:r>
              <a:rPr b="1" i="0" lang="en" sz="4400" u="none" cap="none" strike="noStrike">
                <a:solidFill>
                  <a:srgbClr val="088877"/>
                </a:solidFill>
                <a:latin typeface="Arial"/>
                <a:ea typeface="Arial"/>
                <a:cs typeface="Arial"/>
                <a:sym typeface="Arial"/>
              </a:rPr>
              <a:t>Types of Scholarships</a:t>
            </a:r>
            <a:endParaRPr b="1" i="0" sz="4400" u="none" cap="none" strike="noStrike">
              <a:solidFill>
                <a:srgbClr val="088877"/>
              </a:solidFill>
              <a:latin typeface="Arial"/>
              <a:ea typeface="Arial"/>
              <a:cs typeface="Arial"/>
              <a:sym typeface="Arial"/>
            </a:endParaRPr>
          </a:p>
        </p:txBody>
      </p:sp>
      <p:sp>
        <p:nvSpPr>
          <p:cNvPr id="417" name="Google Shape;417;p60"/>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Postsecondary (in-house) scholarships</a:t>
            </a:r>
            <a:endParaRPr/>
          </a:p>
          <a:p>
            <a:pPr indent="-342900" lvl="0" marL="342900" marR="0" rtl="0" algn="l">
              <a:spcBef>
                <a:spcPts val="1872"/>
              </a:spcBef>
              <a:spcAft>
                <a:spcPts val="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Local and regional scholarships</a:t>
            </a:r>
            <a:endParaRPr/>
          </a:p>
          <a:p>
            <a:pPr indent="-342900" lvl="0" marL="342900" marR="0" rtl="0" algn="l">
              <a:spcBef>
                <a:spcPts val="1872"/>
              </a:spcBef>
              <a:spcAft>
                <a:spcPts val="1600"/>
              </a:spcAft>
              <a:buClr>
                <a:srgbClr val="EE5527"/>
              </a:buClr>
              <a:buSzPts val="2800"/>
              <a:buFont typeface="Arial"/>
              <a:buChar char="•"/>
            </a:pPr>
            <a:r>
              <a:rPr b="0" i="0" lang="en" sz="2800" u="none" cap="none" strike="noStrike">
                <a:solidFill>
                  <a:schemeClr val="dk1"/>
                </a:solidFill>
                <a:latin typeface="Arial"/>
                <a:ea typeface="Arial"/>
                <a:cs typeface="Arial"/>
                <a:sym typeface="Arial"/>
              </a:rPr>
              <a:t>National scholarships</a:t>
            </a:r>
            <a:endParaRPr b="0" i="0" sz="280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61"/>
          <p:cNvSpPr/>
          <p:nvPr/>
        </p:nvSpPr>
        <p:spPr>
          <a:xfrm>
            <a:off x="-16934" y="0"/>
            <a:ext cx="9160933" cy="5143500"/>
          </a:xfrm>
          <a:prstGeom prst="rect">
            <a:avLst/>
          </a:prstGeom>
          <a:solidFill>
            <a:srgbClr val="AA20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423" name="Google Shape;423;p61"/>
          <p:cNvSpPr txBox="1"/>
          <p:nvPr>
            <p:ph type="title"/>
          </p:nvPr>
        </p:nvSpPr>
        <p:spPr>
          <a:xfrm>
            <a:off x="762000" y="1771650"/>
            <a:ext cx="7772400" cy="10215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rPr b="1" i="0" lang="en" sz="8000" u="none" cap="none" strike="noStrike">
                <a:solidFill>
                  <a:schemeClr val="lt1"/>
                </a:solidFill>
                <a:latin typeface="Arial"/>
                <a:ea typeface="Arial"/>
                <a:cs typeface="Arial"/>
                <a:sym typeface="Arial"/>
              </a:rPr>
              <a:t>QUESTIONS?</a:t>
            </a:r>
            <a:endParaRPr/>
          </a:p>
        </p:txBody>
      </p:sp>
      <p:pic>
        <p:nvPicPr>
          <p:cNvPr id="424" name="Google Shape;424;p61"/>
          <p:cNvPicPr preferRelativeResize="0"/>
          <p:nvPr/>
        </p:nvPicPr>
        <p:blipFill rotWithShape="1">
          <a:blip r:embed="rId3">
            <a:alphaModFix/>
          </a:blip>
          <a:srcRect b="0" l="0" r="0" t="0"/>
          <a:stretch/>
        </p:blipFill>
        <p:spPr>
          <a:xfrm>
            <a:off x="2624445" y="3028950"/>
            <a:ext cx="6519555" cy="2114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4"/>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College Process</a:t>
            </a:r>
            <a:endParaRPr/>
          </a:p>
        </p:txBody>
      </p:sp>
      <p:sp>
        <p:nvSpPr>
          <p:cNvPr id="112" name="Google Shape;112;p24"/>
          <p:cNvSpPr txBox="1"/>
          <p:nvPr>
            <p:ph idx="1" type="body"/>
          </p:nvPr>
        </p:nvSpPr>
        <p:spPr>
          <a:xfrm>
            <a:off x="387125" y="667575"/>
            <a:ext cx="8229600" cy="3394500"/>
          </a:xfrm>
          <a:prstGeom prst="rect">
            <a:avLst/>
          </a:prstGeom>
        </p:spPr>
        <p:txBody>
          <a:bodyPr anchorCtr="0" anchor="t" bIns="91425" lIns="91425" spcFirstLastPara="1" rIns="91425" wrap="square" tIns="91425">
            <a:noAutofit/>
          </a:bodyPr>
          <a:lstStyle/>
          <a:p>
            <a:pPr indent="0" lvl="0" marL="0" rtl="0" algn="l">
              <a:spcBef>
                <a:spcPts val="1872"/>
              </a:spcBef>
              <a:spcAft>
                <a:spcPts val="0"/>
              </a:spcAft>
              <a:buNone/>
            </a:pPr>
            <a:r>
              <a:rPr lang="en"/>
              <a:t>The Common Application</a:t>
            </a:r>
            <a:endParaRPr/>
          </a:p>
          <a:p>
            <a:pPr indent="-279400" lvl="0" marL="342900" rtl="0" algn="l">
              <a:lnSpc>
                <a:spcPct val="90000"/>
              </a:lnSpc>
              <a:spcBef>
                <a:spcPts val="160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Many schools participate in the Common Application and it’s linked to Naviance. For each school that participates, you will be able to apply via your one application. Some schools will require a supplement (additional essay) or two along with the basic Common App.</a:t>
            </a:r>
            <a:endParaRPr sz="1800">
              <a:solidFill>
                <a:srgbClr val="000000"/>
              </a:solidFill>
              <a:latin typeface="Calibri"/>
              <a:ea typeface="Calibri"/>
              <a:cs typeface="Calibri"/>
              <a:sym typeface="Calibri"/>
            </a:endParaRPr>
          </a:p>
          <a:p>
            <a:pPr indent="0" lvl="0" marL="0" rtl="0" algn="l">
              <a:lnSpc>
                <a:spcPct val="90000"/>
              </a:lnSpc>
              <a:spcBef>
                <a:spcPts val="900"/>
              </a:spcBef>
              <a:spcAft>
                <a:spcPts val="0"/>
              </a:spcAft>
              <a:buNone/>
            </a:pPr>
            <a:r>
              <a:t/>
            </a:r>
            <a:endParaRPr sz="500">
              <a:solidFill>
                <a:srgbClr val="000000"/>
              </a:solidFill>
              <a:latin typeface="Calibri"/>
              <a:ea typeface="Calibri"/>
              <a:cs typeface="Calibri"/>
              <a:sym typeface="Calibri"/>
            </a:endParaRPr>
          </a:p>
          <a:p>
            <a:pPr indent="-279400" lvl="0" marL="342900" rtl="0" algn="l">
              <a:lnSpc>
                <a:spcPct val="90000"/>
              </a:lnSpc>
              <a:spcBef>
                <a:spcPts val="90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You can apply to up to 20 schools via your Common Application. </a:t>
            </a:r>
            <a:r>
              <a:rPr b="1" lang="en" sz="1800">
                <a:solidFill>
                  <a:srgbClr val="000000"/>
                </a:solidFill>
                <a:latin typeface="Calibri"/>
                <a:ea typeface="Calibri"/>
                <a:cs typeface="Calibri"/>
                <a:sym typeface="Calibri"/>
              </a:rPr>
              <a:t>No one should be applying to 20 schools</a:t>
            </a:r>
            <a:r>
              <a:rPr lang="en" sz="1800">
                <a:solidFill>
                  <a:srgbClr val="000000"/>
                </a:solidFill>
                <a:latin typeface="Calibri"/>
                <a:ea typeface="Calibri"/>
                <a:cs typeface="Calibri"/>
                <a:sym typeface="Calibri"/>
              </a:rPr>
              <a:t>. It is way too many.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College Process</a:t>
            </a:r>
            <a:endParaRPr/>
          </a:p>
        </p:txBody>
      </p:sp>
      <p:sp>
        <p:nvSpPr>
          <p:cNvPr id="118" name="Google Shape;118;p25"/>
          <p:cNvSpPr txBox="1"/>
          <p:nvPr>
            <p:ph idx="1" type="body"/>
          </p:nvPr>
        </p:nvSpPr>
        <p:spPr>
          <a:xfrm>
            <a:off x="276200" y="536475"/>
            <a:ext cx="8229600" cy="3394500"/>
          </a:xfrm>
          <a:prstGeom prst="rect">
            <a:avLst/>
          </a:prstGeom>
        </p:spPr>
        <p:txBody>
          <a:bodyPr anchorCtr="0" anchor="t" bIns="91425" lIns="91425" spcFirstLastPara="1" rIns="91425" wrap="square" tIns="91425">
            <a:noAutofit/>
          </a:bodyPr>
          <a:lstStyle/>
          <a:p>
            <a:pPr indent="0" lvl="0" marL="0" rtl="0" algn="l">
              <a:spcBef>
                <a:spcPts val="1872"/>
              </a:spcBef>
              <a:spcAft>
                <a:spcPts val="0"/>
              </a:spcAft>
              <a:buNone/>
            </a:pPr>
            <a:r>
              <a:rPr lang="en" sz="2400"/>
              <a:t>Other Applications</a:t>
            </a:r>
            <a:endParaRPr sz="2400"/>
          </a:p>
          <a:p>
            <a:pPr indent="-342900" lvl="0" marL="457200" rtl="0" algn="l">
              <a:lnSpc>
                <a:spcPct val="90000"/>
              </a:lnSpc>
              <a:spcBef>
                <a:spcPts val="160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The SUNY Application </a:t>
            </a:r>
            <a:endParaRPr sz="1800">
              <a:solidFill>
                <a:srgbClr val="000000"/>
              </a:solidFill>
              <a:latin typeface="Calibri"/>
              <a:ea typeface="Calibri"/>
              <a:cs typeface="Calibri"/>
              <a:sym typeface="Calibri"/>
            </a:endParaRPr>
          </a:p>
          <a:p>
            <a:pPr indent="-336550" lvl="1" marL="914400" rtl="0" algn="l">
              <a:lnSpc>
                <a:spcPct val="90000"/>
              </a:lnSpc>
              <a:spcBef>
                <a:spcPts val="0"/>
              </a:spcBef>
              <a:spcAft>
                <a:spcPts val="0"/>
              </a:spcAft>
              <a:buClr>
                <a:srgbClr val="000000"/>
              </a:buClr>
              <a:buSzPts val="1700"/>
              <a:buFont typeface="Calibri"/>
              <a:buChar char="○"/>
            </a:pPr>
            <a:r>
              <a:rPr lang="en" sz="1700">
                <a:solidFill>
                  <a:srgbClr val="000000"/>
                </a:solidFill>
                <a:latin typeface="Calibri"/>
                <a:ea typeface="Calibri"/>
                <a:cs typeface="Calibri"/>
                <a:sym typeface="Calibri"/>
              </a:rPr>
              <a:t>Similar in concept to the Common Application, but for SUNY (State University of New York) schools. ALL SUNY schools use the Common Application.</a:t>
            </a:r>
            <a:endParaRPr sz="1400">
              <a:solidFill>
                <a:srgbClr val="000000"/>
              </a:solidFill>
              <a:latin typeface="Open Sans"/>
              <a:ea typeface="Open Sans"/>
              <a:cs typeface="Open Sans"/>
              <a:sym typeface="Open Sans"/>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The CUNY Application </a:t>
            </a:r>
            <a:endParaRPr sz="1800">
              <a:solidFill>
                <a:srgbClr val="000000"/>
              </a:solidFill>
              <a:latin typeface="Calibri"/>
              <a:ea typeface="Calibri"/>
              <a:cs typeface="Calibri"/>
              <a:sym typeface="Calibri"/>
            </a:endParaRPr>
          </a:p>
          <a:p>
            <a:pPr indent="-273050" lvl="1" marL="685800" rtl="0" algn="l">
              <a:lnSpc>
                <a:spcPct val="90000"/>
              </a:lnSpc>
              <a:spcBef>
                <a:spcPts val="0"/>
              </a:spcBef>
              <a:spcAft>
                <a:spcPts val="0"/>
              </a:spcAft>
              <a:buClr>
                <a:srgbClr val="000000"/>
              </a:buClr>
              <a:buSzPts val="1700"/>
              <a:buFont typeface="Calibri"/>
              <a:buChar char="○"/>
            </a:pPr>
            <a:r>
              <a:rPr lang="en" sz="1700">
                <a:solidFill>
                  <a:srgbClr val="000000"/>
                </a:solidFill>
                <a:latin typeface="Calibri"/>
                <a:ea typeface="Calibri"/>
                <a:cs typeface="Calibri"/>
                <a:sym typeface="Calibri"/>
              </a:rPr>
              <a:t>Once again, like the Common App and the SUNY App, but for CUNY (City University of New York) schools. You can apply to multiple CUNY schools using one application.</a:t>
            </a:r>
            <a:endParaRPr sz="1700">
              <a:solidFill>
                <a:srgbClr val="000000"/>
              </a:solidFill>
              <a:latin typeface="Calibri"/>
              <a:ea typeface="Calibri"/>
              <a:cs typeface="Calibri"/>
              <a:sym typeface="Calibri"/>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The Coalition Application </a:t>
            </a:r>
            <a:endParaRPr sz="1800">
              <a:solidFill>
                <a:srgbClr val="000000"/>
              </a:solidFill>
              <a:latin typeface="Calibri"/>
              <a:ea typeface="Calibri"/>
              <a:cs typeface="Calibri"/>
              <a:sym typeface="Calibri"/>
            </a:endParaRPr>
          </a:p>
          <a:p>
            <a:pPr indent="-273050" lvl="1" marL="685800" rtl="0" algn="l">
              <a:lnSpc>
                <a:spcPct val="90000"/>
              </a:lnSpc>
              <a:spcBef>
                <a:spcPts val="0"/>
              </a:spcBef>
              <a:spcAft>
                <a:spcPts val="0"/>
              </a:spcAft>
              <a:buClr>
                <a:srgbClr val="000000"/>
              </a:buClr>
              <a:buSzPts val="1700"/>
              <a:buFont typeface="Calibri"/>
              <a:buChar char="○"/>
            </a:pPr>
            <a:r>
              <a:rPr lang="en" sz="1700">
                <a:solidFill>
                  <a:srgbClr val="000000"/>
                </a:solidFill>
                <a:latin typeface="Calibri"/>
                <a:ea typeface="Calibri"/>
                <a:cs typeface="Calibri"/>
                <a:sym typeface="Calibri"/>
              </a:rPr>
              <a:t>Another application similar to CA, schools that use Coalition are not typically on the CA.  Not as user friendly, require a different essay.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College Process</a:t>
            </a:r>
            <a:endParaRPr/>
          </a:p>
        </p:txBody>
      </p:sp>
      <p:sp>
        <p:nvSpPr>
          <p:cNvPr id="124" name="Google Shape;124;p26"/>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rtl="0" algn="l">
              <a:lnSpc>
                <a:spcPct val="90000"/>
              </a:lnSpc>
              <a:spcBef>
                <a:spcPts val="900"/>
              </a:spcBef>
              <a:spcAft>
                <a:spcPts val="0"/>
              </a:spcAft>
              <a:buNone/>
            </a:pPr>
            <a:r>
              <a:rPr lang="en" sz="2400">
                <a:solidFill>
                  <a:srgbClr val="000000"/>
                </a:solidFill>
                <a:latin typeface="Calibri"/>
                <a:ea typeface="Calibri"/>
                <a:cs typeface="Calibri"/>
                <a:sym typeface="Calibri"/>
              </a:rPr>
              <a:t>When should applications be completed?</a:t>
            </a:r>
            <a:endParaRPr sz="2400">
              <a:solidFill>
                <a:srgbClr val="000000"/>
              </a:solidFill>
              <a:latin typeface="Calibri"/>
              <a:ea typeface="Calibri"/>
              <a:cs typeface="Calibri"/>
              <a:sym typeface="Calibri"/>
            </a:endParaRPr>
          </a:p>
          <a:p>
            <a:pPr indent="-260350" lvl="0" marL="342900" rtl="0" algn="l">
              <a:lnSpc>
                <a:spcPct val="90000"/>
              </a:lnSpc>
              <a:spcBef>
                <a:spcPts val="900"/>
              </a:spcBef>
              <a:spcAft>
                <a:spcPts val="0"/>
              </a:spcAft>
              <a:buClr>
                <a:srgbClr val="000000"/>
              </a:buClr>
              <a:buSzPts val="1500"/>
              <a:buFont typeface="Calibri"/>
              <a:buChar char="●"/>
            </a:pPr>
            <a:r>
              <a:rPr lang="en" sz="1800">
                <a:solidFill>
                  <a:srgbClr val="000000"/>
                </a:solidFill>
                <a:latin typeface="Calibri"/>
                <a:ea typeface="Calibri"/>
                <a:cs typeface="Calibri"/>
                <a:sym typeface="Calibri"/>
              </a:rPr>
              <a:t>ALL SENIORS ARE STRONGLY URGED TO COMPLETE THE COLLEGE APPLICATION PROCESS PRIOR TO THE DECEMBER BREAK. MEANING, YOU SHOULD HAVE SUBMITTED ALL OF YOUR APPLICATIONS AND TRANSCRIPT REQUEST FORMS BY DECEMBER 15TH.</a:t>
            </a:r>
            <a:endParaRPr sz="1800">
              <a:solidFill>
                <a:srgbClr val="000000"/>
              </a:solidFill>
              <a:latin typeface="Calibri"/>
              <a:ea typeface="Calibri"/>
              <a:cs typeface="Calibri"/>
              <a:sym typeface="Calibri"/>
            </a:endParaRPr>
          </a:p>
          <a:p>
            <a:pPr indent="0" lvl="0" marL="0" rtl="0" algn="l">
              <a:lnSpc>
                <a:spcPct val="90000"/>
              </a:lnSpc>
              <a:spcBef>
                <a:spcPts val="90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College Process</a:t>
            </a:r>
            <a:endParaRPr/>
          </a:p>
        </p:txBody>
      </p:sp>
      <p:sp>
        <p:nvSpPr>
          <p:cNvPr id="130" name="Google Shape;130;p27"/>
          <p:cNvSpPr txBox="1"/>
          <p:nvPr>
            <p:ph idx="1" type="body"/>
          </p:nvPr>
        </p:nvSpPr>
        <p:spPr>
          <a:xfrm>
            <a:off x="457200" y="642100"/>
            <a:ext cx="8229600" cy="3394500"/>
          </a:xfrm>
          <a:prstGeom prst="rect">
            <a:avLst/>
          </a:prstGeom>
        </p:spPr>
        <p:txBody>
          <a:bodyPr anchorCtr="0" anchor="t" bIns="91425" lIns="91425" spcFirstLastPara="1" rIns="91425" wrap="square" tIns="91425">
            <a:noAutofit/>
          </a:bodyPr>
          <a:lstStyle/>
          <a:p>
            <a:pPr indent="0" lvl="0" marL="0" rtl="0" algn="l">
              <a:spcBef>
                <a:spcPts val="1872"/>
              </a:spcBef>
              <a:spcAft>
                <a:spcPts val="0"/>
              </a:spcAft>
              <a:buNone/>
            </a:pPr>
            <a:r>
              <a:rPr lang="en" sz="2400"/>
              <a:t>What are students responsible for?</a:t>
            </a:r>
            <a:endParaRPr sz="2400"/>
          </a:p>
          <a:p>
            <a:pPr indent="-279400" lvl="0" marL="342900" rtl="0" algn="l">
              <a:lnSpc>
                <a:spcPct val="90000"/>
              </a:lnSpc>
              <a:spcBef>
                <a:spcPts val="160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Application and fee</a:t>
            </a:r>
            <a:endParaRPr sz="1800">
              <a:solidFill>
                <a:srgbClr val="000000"/>
              </a:solidFill>
              <a:latin typeface="Calibri"/>
              <a:ea typeface="Calibri"/>
              <a:cs typeface="Calibri"/>
              <a:sym typeface="Calibri"/>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Essay and any supplemental essays</a:t>
            </a:r>
            <a:endParaRPr sz="1800">
              <a:solidFill>
                <a:srgbClr val="000000"/>
              </a:solidFill>
              <a:latin typeface="Calibri"/>
              <a:ea typeface="Calibri"/>
              <a:cs typeface="Calibri"/>
              <a:sym typeface="Calibri"/>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FAFSA &amp; CSS Profile if applicable</a:t>
            </a:r>
            <a:endParaRPr sz="1800">
              <a:solidFill>
                <a:srgbClr val="000000"/>
              </a:solidFill>
              <a:latin typeface="Calibri"/>
              <a:ea typeface="Calibri"/>
              <a:cs typeface="Calibri"/>
              <a:sym typeface="Calibri"/>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Asking for teacher recommendations</a:t>
            </a:r>
            <a:endParaRPr sz="1800">
              <a:solidFill>
                <a:srgbClr val="000000"/>
              </a:solidFill>
              <a:latin typeface="Calibri"/>
              <a:ea typeface="Calibri"/>
              <a:cs typeface="Calibri"/>
              <a:sym typeface="Calibri"/>
            </a:endParaRPr>
          </a:p>
          <a:p>
            <a:pPr indent="-279400" lvl="1" marL="6858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Two – from core academic teachers </a:t>
            </a:r>
            <a:endParaRPr sz="1800">
              <a:solidFill>
                <a:srgbClr val="000000"/>
              </a:solidFill>
              <a:latin typeface="Calibri"/>
              <a:ea typeface="Calibri"/>
              <a:cs typeface="Calibri"/>
              <a:sym typeface="Calibri"/>
            </a:endParaRPr>
          </a:p>
          <a:p>
            <a:pPr indent="-279400" lvl="1" marL="685800" rtl="0" algn="l">
              <a:lnSpc>
                <a:spcPct val="90000"/>
              </a:lnSpc>
              <a:spcBef>
                <a:spcPts val="0"/>
              </a:spcBef>
              <a:spcAft>
                <a:spcPts val="0"/>
              </a:spcAft>
              <a:buClr>
                <a:srgbClr val="000000"/>
              </a:buClr>
              <a:buSzPts val="1800"/>
              <a:buFont typeface="Calibri"/>
              <a:buChar char="○"/>
            </a:pPr>
            <a:r>
              <a:rPr b="1" lang="en" sz="1800">
                <a:solidFill>
                  <a:srgbClr val="000000"/>
                </a:solidFill>
                <a:latin typeface="Calibri"/>
                <a:ea typeface="Calibri"/>
                <a:cs typeface="Calibri"/>
                <a:sym typeface="Calibri"/>
              </a:rPr>
              <a:t>Students will ask teachers to write these for you</a:t>
            </a:r>
            <a:r>
              <a:rPr lang="en" sz="1800">
                <a:solidFill>
                  <a:srgbClr val="000000"/>
                </a:solidFill>
                <a:latin typeface="Calibri"/>
                <a:ea typeface="Calibri"/>
                <a:cs typeface="Calibri"/>
                <a:sym typeface="Calibri"/>
              </a:rPr>
              <a:t>, and they will upload them into Naviance. </a:t>
            </a:r>
            <a:r>
              <a:rPr b="1" lang="en" sz="1800">
                <a:solidFill>
                  <a:srgbClr val="000000"/>
                </a:solidFill>
                <a:latin typeface="Calibri"/>
                <a:ea typeface="Calibri"/>
                <a:cs typeface="Calibri"/>
                <a:sym typeface="Calibri"/>
              </a:rPr>
              <a:t>We will be responsible for sending them out</a:t>
            </a:r>
            <a:r>
              <a:rPr lang="en" sz="1800">
                <a:solidFill>
                  <a:srgbClr val="000000"/>
                </a:solidFill>
                <a:latin typeface="Calibri"/>
                <a:ea typeface="Calibri"/>
                <a:cs typeface="Calibri"/>
                <a:sym typeface="Calibri"/>
              </a:rPr>
              <a:t>. But remember: students are responsible for finding teachers who will write them and following up to be sure that they have done so. </a:t>
            </a:r>
            <a:endParaRPr sz="1800">
              <a:solidFill>
                <a:srgbClr val="000000"/>
              </a:solidFill>
              <a:latin typeface="Calibri"/>
              <a:ea typeface="Calibri"/>
              <a:cs typeface="Calibri"/>
              <a:sym typeface="Calibri"/>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SAT and or ACT test scores. </a:t>
            </a:r>
            <a:endParaRPr sz="1800">
              <a:solidFill>
                <a:srgbClr val="000000"/>
              </a:solidFill>
              <a:latin typeface="Calibri"/>
              <a:ea typeface="Calibri"/>
              <a:cs typeface="Calibri"/>
              <a:sym typeface="Calibri"/>
            </a:endParaRPr>
          </a:p>
          <a:p>
            <a:pPr indent="-279400" lvl="1" marL="6858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Students are responsible for requesting these from the College Board and/or ACT. Students must submit a request to have these sent to the colleges to which they are applying.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College Process</a:t>
            </a:r>
            <a:endParaRPr/>
          </a:p>
        </p:txBody>
      </p:sp>
      <p:sp>
        <p:nvSpPr>
          <p:cNvPr id="136" name="Google Shape;136;p28"/>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rtl="0" algn="l">
              <a:spcBef>
                <a:spcPts val="1872"/>
              </a:spcBef>
              <a:spcAft>
                <a:spcPts val="0"/>
              </a:spcAft>
              <a:buNone/>
            </a:pPr>
            <a:r>
              <a:rPr lang="en"/>
              <a:t>What are WE responsible for?</a:t>
            </a:r>
            <a:endParaRPr/>
          </a:p>
          <a:p>
            <a:pPr indent="-279400" lvl="0" marL="342900" rtl="0" algn="l">
              <a:lnSpc>
                <a:spcPct val="90000"/>
              </a:lnSpc>
              <a:spcBef>
                <a:spcPts val="160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Counselor recommendation</a:t>
            </a:r>
            <a:endParaRPr sz="1800">
              <a:solidFill>
                <a:srgbClr val="000000"/>
              </a:solidFill>
              <a:latin typeface="Calibri"/>
              <a:ea typeface="Calibri"/>
              <a:cs typeface="Calibri"/>
              <a:sym typeface="Calibri"/>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School Profile</a:t>
            </a:r>
            <a:endParaRPr sz="1800">
              <a:solidFill>
                <a:srgbClr val="000000"/>
              </a:solidFill>
              <a:latin typeface="Calibri"/>
              <a:ea typeface="Calibri"/>
              <a:cs typeface="Calibri"/>
              <a:sym typeface="Calibri"/>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Initial transcript</a:t>
            </a:r>
            <a:endParaRPr sz="1800">
              <a:solidFill>
                <a:srgbClr val="000000"/>
              </a:solidFill>
              <a:latin typeface="Calibri"/>
              <a:ea typeface="Calibri"/>
              <a:cs typeface="Calibri"/>
              <a:sym typeface="Calibri"/>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Mid-Year transcript</a:t>
            </a:r>
            <a:endParaRPr sz="1800">
              <a:solidFill>
                <a:srgbClr val="000000"/>
              </a:solidFill>
              <a:latin typeface="Calibri"/>
              <a:ea typeface="Calibri"/>
              <a:cs typeface="Calibri"/>
              <a:sym typeface="Calibri"/>
            </a:endParaRPr>
          </a:p>
          <a:p>
            <a:pPr indent="-279400" lvl="0" marL="342900" rtl="0" algn="l">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Final transcript (which will never get there if you don’t tell us where you have decided to attend)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